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Source Code Pro"/>
      <p:regular r:id="rId29"/>
      <p:bold r:id="rId30"/>
      <p:italic r:id="rId31"/>
      <p:boldItalic r:id="rId32"/>
    </p:embeddedFont>
    <p:embeddedFont>
      <p:font typeface="Oswald"/>
      <p:regular r:id="rId33"/>
      <p:bold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ourceCodePro-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urceCodePro-italic.fntdata"/><Relationship Id="rId30" Type="http://schemas.openxmlformats.org/officeDocument/2006/relationships/font" Target="fonts/SourceCodePro-bold.fntdata"/><Relationship Id="rId11" Type="http://schemas.openxmlformats.org/officeDocument/2006/relationships/slide" Target="slides/slide6.xml"/><Relationship Id="rId33" Type="http://schemas.openxmlformats.org/officeDocument/2006/relationships/font" Target="fonts/Oswald-regular.fntdata"/><Relationship Id="rId10" Type="http://schemas.openxmlformats.org/officeDocument/2006/relationships/slide" Target="slides/slide5.xml"/><Relationship Id="rId32" Type="http://schemas.openxmlformats.org/officeDocument/2006/relationships/font" Target="fonts/SourceCodePro-boldItalic.fntdata"/><Relationship Id="rId13" Type="http://schemas.openxmlformats.org/officeDocument/2006/relationships/slide" Target="slides/slide8.xml"/><Relationship Id="rId12" Type="http://schemas.openxmlformats.org/officeDocument/2006/relationships/slide" Target="slides/slide7.xml"/><Relationship Id="rId34" Type="http://schemas.openxmlformats.org/officeDocument/2006/relationships/font" Target="fonts/Oswald-bold.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d573b5558c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d573b5558c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d573b5558c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d573b5558c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d573b5558c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d573b5558c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d573b5558c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d573b5558c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d573b5558c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d573b5558c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d573b5558c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d573b5558c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d573b5558c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d573b5558c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d573b5558c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d573b5558c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d573b5558c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3d573b5558c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d573b5558c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d573b5558c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d573b5558c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d573b5558c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d573b5558c_0_3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d573b5558c_0_3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d573b5558c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d573b5558c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d573b5558c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d573b5558c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d573b5558c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d573b5558c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d59729d16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d59729d16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d59729d16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d59729d16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d59729d16c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d59729d16c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97655fce4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97655fce4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97655fce4b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97655fce4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d59729d16c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d59729d16c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d59729d16c_1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d59729d16c_1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u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uk"/>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codeowners.md" TargetMode="External"/><Relationship Id="rId4" Type="http://schemas.openxmlformats.org/officeDocument/2006/relationships/hyperlink" Target="http://contrubuting.md" TargetMode="External"/><Relationship Id="rId5" Type="http://schemas.openxmlformats.org/officeDocument/2006/relationships/image" Target="../media/image1.png"/><Relationship Id="rId6"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1" Type="http://schemas.openxmlformats.org/officeDocument/2006/relationships/hyperlink" Target="http://contributing.md" TargetMode="External"/><Relationship Id="rId10" Type="http://schemas.openxmlformats.org/officeDocument/2006/relationships/hyperlink" Target="https://www.boldare.com/tech-blog/pull-request-templates-on-github/" TargetMode="External"/><Relationship Id="rId13" Type="http://schemas.openxmlformats.org/officeDocument/2006/relationships/hyperlink" Target="https://docs.github.com/en/get-started/exploring-projects-on-github/contributing-to-open-source" TargetMode="External"/><Relationship Id="rId12" Type="http://schemas.openxmlformats.org/officeDocument/2006/relationships/hyperlink" Target="https://docs.github.com/en/communities/setting-up-your-project-for-healthy-contributions/setting-guidelines-for-repository-contributors" TargetMode="External"/><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hyperlink" Target="https://docs.github.com/en/communities/using-templates-to-encourage-useful-issues-and-pull-requests/configuring-issue-templates-for-your-repository" TargetMode="External"/><Relationship Id="rId4" Type="http://schemas.openxmlformats.org/officeDocument/2006/relationships/hyperlink" Target="https://docs.github.com/en/communities/using-templates-to-encourage-useful-issues-and-pull-requests/syntax-for-issue-forms" TargetMode="External"/><Relationship Id="rId9" Type="http://schemas.openxmlformats.org/officeDocument/2006/relationships/hyperlink" Target="https://docs.github.com/en/communities/using-templates-to-encourage-useful-issues-and-pull-requests/creating-a-pull-request-template-for-your-repository" TargetMode="External"/><Relationship Id="rId5" Type="http://schemas.openxmlformats.org/officeDocument/2006/relationships/hyperlink" Target="http://codeowners.md" TargetMode="External"/><Relationship Id="rId6" Type="http://schemas.openxmlformats.org/officeDocument/2006/relationships/hyperlink" Target="https://docs.github.com/en/repositories/managing-your-repositorys-settings-and-features/customizing-your-repository/about-code-owners" TargetMode="External"/><Relationship Id="rId7" Type="http://schemas.openxmlformats.org/officeDocument/2006/relationships/hyperlink" Target="https://stackoverflow.com/questions/60507097/is-there-an-overview-of-what-can-go-into-a-github-dot-github-directory" TargetMode="External"/><Relationship Id="rId8" Type="http://schemas.openxmlformats.org/officeDocument/2006/relationships/hyperlink" Target="https://docs.github.com/en/communities/setting-up-your-project-for-healthy-contributions/adding-a-code-of-conduct-to-your-projec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ecurity.md"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hyperlink" Target="https://docs.github.com/en/code-security/reference/supply-chain-security/dependabot-options-reference" TargetMode="External"/><Relationship Id="rId5" Type="http://schemas.openxmlformats.org/officeDocument/2006/relationships/hyperlink" Target="http://security.md" TargetMode="External"/><Relationship Id="rId6" Type="http://schemas.openxmlformats.org/officeDocument/2006/relationships/hyperlink" Target="https://docs.github.com/en/code-security/how-tos/report-and-fix-vulnerabilities/configure-vulnerability-reporting/adding-a-security-policy-to-your-repository"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hyperlink" Target="https://docs.github.com/en/repositories/managing-your-repositorys-settings-and-features/customizing-your-repository/displaying-a-sponsor-button-in-your-repository"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hyperlink" Target="https://docs.github.com/en/copilot/how-tos/use-copilot-agents/cloud-agent/create-custom-agents" TargetMode="External"/><Relationship Id="rId4" Type="http://schemas.openxmlformats.org/officeDocument/2006/relationships/hyperlink" Target="https://code.visualstudio.com/docs/copilot/customization/custom-agents" TargetMode="External"/><Relationship Id="rId5" Type="http://schemas.openxmlformats.org/officeDocument/2006/relationships/hyperlink" Target="https://code.visualstudio.com/docs/copilot/customization/custom-instructions" TargetMode="External"/><Relationship Id="rId6" Type="http://schemas.openxmlformats.org/officeDocument/2006/relationships/image" Target="../media/image8.png"/><Relationship Id="rId7"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hyperlink" Target="http://copilot-insturctions.md" TargetMode="Externa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hyperlink" Target="https://docs.github.com/en/copilot/how-tos/configure-custom-instructions/add-repository-instructions" TargetMode="External"/><Relationship Id="rId4" Type="http://schemas.openxmlformats.org/officeDocument/2006/relationships/hyperlink" Target="https://docs.github.com/en/copilot/tutorials/use-custom-instructions" TargetMode="External"/><Relationship Id="rId5" Type="http://schemas.openxmlformats.org/officeDocument/2006/relationships/hyperlink" Target="https://mintlify.wiki/github/awesome-copilot/usage/instructions" TargetMode="External"/><Relationship Id="rId6" Type="http://schemas.openxmlformats.org/officeDocument/2006/relationships/hyperlink" Target="http://prompt.md"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24.png"/><Relationship Id="rId5" Type="http://schemas.openxmlformats.org/officeDocument/2006/relationships/hyperlink" Target="https://code.visualstudio.com/docs/copilot/customization/prompt-files" TargetMode="External"/><Relationship Id="rId6" Type="http://schemas.openxmlformats.org/officeDocument/2006/relationships/hyperlink" Target="https://www.youtube.com/watch?v=nNiDplJqU6w"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hyperlink" Target="https://docs.github.com/en/copilot/how-tos/use-copilot-agents/cloud-agent/use-hooks" TargetMode="External"/><Relationship Id="rId5" Type="http://schemas.openxmlformats.org/officeDocument/2006/relationships/hyperlink" Target="https://code.visualstudio.com/docs/copilot/customization/hooks" TargetMode="External"/><Relationship Id="rId6" Type="http://schemas.openxmlformats.org/officeDocument/2006/relationships/hyperlink" Target="https://docs.github.com/en/copilot/concepts/agents/cloud-agent/about-hooks" TargetMode="External"/><Relationship Id="rId7" Type="http://schemas.openxmlformats.org/officeDocument/2006/relationships/hyperlink" Target="https://docs.github.com/en/copilot/how-tos/use-copilot-agents/cloud-agent/create-skills" TargetMode="External"/><Relationship Id="rId8" Type="http://schemas.openxmlformats.org/officeDocument/2006/relationships/hyperlink" Target="https://medium.com/@tahirbalarabe2/what-are-agent-skills-c7793b206daf"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image" Target="../media/image6.png"/><Relationship Id="rId5" Type="http://schemas.openxmlformats.org/officeDocument/2006/relationships/hyperlink" Target="http://skill.md"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hyperlink" Target="http://skill.md" TargetMode="External"/><Relationship Id="rId5" Type="http://schemas.openxmlformats.org/officeDocument/2006/relationships/hyperlink" Target="https://code.visualstudio.com/docs/copilot/customization/agent-skills" TargetMode="External"/><Relationship Id="rId6"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hyperlink" Target="http://copilot-instructions.md" TargetMode="External"/><Relationship Id="rId4" Type="http://schemas.openxmlformats.org/officeDocument/2006/relationships/hyperlink" Target="https://github.com/github/awesome-copilot?tab=readme-ov-file" TargetMode="External"/><Relationship Id="rId5"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18.png"/><Relationship Id="rId5" Type="http://schemas.openxmlformats.org/officeDocument/2006/relationships/image" Target="../media/image21.png"/><Relationship Id="rId6" Type="http://schemas.openxmlformats.org/officeDocument/2006/relationships/hyperlink" Target="https://code.visualstudio.com/docs/copilot/agents/agent-tools"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hyperlink" Target="https://wearecommunity.io/communities/prodotnet/articles/7343" TargetMode="External"/><Relationship Id="rId4" Type="http://schemas.openxmlformats.org/officeDocument/2006/relationships/image" Target="../media/image10.png"/><Relationship Id="rId5" Type="http://schemas.openxmlformats.org/officeDocument/2006/relationships/image" Target="../media/image23.png"/></Relationships>
</file>

<file path=ppt/slides/_rels/slide22.xml.rels><?xml version="1.0" encoding="UTF-8" standalone="yes"?><Relationships xmlns="http://schemas.openxmlformats.org/package/2006/relationships"><Relationship Id="rId11" Type="http://schemas.openxmlformats.org/officeDocument/2006/relationships/hyperlink" Target="https://docs.github.com/en/code-security/getting-started/quickstart-for-securing-your-repository" TargetMode="External"/><Relationship Id="rId10" Type="http://schemas.openxmlformats.org/officeDocument/2006/relationships/hyperlink" Target="https://docs.github.com/en/code-security/concepts/supply-chain-security/about-the-dependabot-yml-file" TargetMode="External"/><Relationship Id="rId12" Type="http://schemas.openxmlformats.org/officeDocument/2006/relationships/hyperlink" Target="https://docs.github.com/en/repositories/managing-your-repositorys-settings-and-features/customizing-your-repository/displaying-a-sponsor-button-in-your-repository" TargetMode="External"/><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docs.github.com/en/communities/using-templates-to-encourage-useful-issues-and-pull-requests/configuring-issue-templates-for-your-repository" TargetMode="External"/><Relationship Id="rId4" Type="http://schemas.openxmlformats.org/officeDocument/2006/relationships/hyperlink" Target="https://docs.github.com/en/communities/using-templates-to-encourage-useful-issues-and-pull-requests/configuring-issue-templates-for-your-repository" TargetMode="External"/><Relationship Id="rId9" Type="http://schemas.openxmlformats.org/officeDocument/2006/relationships/hyperlink" Target="https://docs.github.com/en/communities/using-templates-to-encourage-useful-issues-and-pull-requests/creating-a-pull-request-template-for-your-repository" TargetMode="External"/><Relationship Id="rId5" Type="http://schemas.openxmlformats.org/officeDocument/2006/relationships/hyperlink" Target="https://docs.github.com/en/communities/using-templates-to-encourage-useful-issues-and-pull-requests/syntax-for-issue-forms" TargetMode="External"/><Relationship Id="rId6" Type="http://schemas.openxmlformats.org/officeDocument/2006/relationships/hyperlink" Target="https://docs.github.com/en/repositories/managing-your-repositorys-settings-and-features/customizing-your-repository/about-code-owners" TargetMode="External"/><Relationship Id="rId7" Type="http://schemas.openxmlformats.org/officeDocument/2006/relationships/hyperlink" Target="https://docs.github.com/en/get-started/exploring-projects-on-github/contributing-to-open-source" TargetMode="External"/><Relationship Id="rId8" Type="http://schemas.openxmlformats.org/officeDocument/2006/relationships/hyperlink" Target="https://docs.github.com/en/communities/setting-up-your-project-for-healthy-contributions/setting-guidelines-for-repository-contributors" TargetMode="External"/></Relationships>
</file>

<file path=ppt/slides/_rels/slide23.xml.rels><?xml version="1.0" encoding="UTF-8" standalone="yes"?><Relationships xmlns="http://schemas.openxmlformats.org/package/2006/relationships"><Relationship Id="rId11" Type="http://schemas.openxmlformats.org/officeDocument/2006/relationships/hyperlink" Target="https://agentskills.io/specification" TargetMode="External"/><Relationship Id="rId10" Type="http://schemas.openxmlformats.org/officeDocument/2006/relationships/hyperlink" Target="https://code.visualstudio.com/docs/copilot/customization/agent-skills" TargetMode="External"/><Relationship Id="rId13" Type="http://schemas.openxmlformats.org/officeDocument/2006/relationships/hyperlink" Target="https://wearecommunity.io/communities/prodotnet/articles/7343" TargetMode="External"/><Relationship Id="rId12" Type="http://schemas.openxmlformats.org/officeDocument/2006/relationships/hyperlink" Target="https://code.visualstudio.com/docs/copilot/agents/agent-tools" TargetMode="External"/><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hyperlink" Target="https://code.visualstudio.com/docs/copilot/customization/custom-agents" TargetMode="External"/><Relationship Id="rId4" Type="http://schemas.openxmlformats.org/officeDocument/2006/relationships/hyperlink" Target="https://github.blog/ai-and-ml/github-copilot/how-to-write-a-great-agents-md-lessons-from-over-2500-repositories/" TargetMode="External"/><Relationship Id="rId9" Type="http://schemas.openxmlformats.org/officeDocument/2006/relationships/hyperlink" Target="https://code.visualstudio.com/docs/copilot/customization/hooks" TargetMode="External"/><Relationship Id="rId5" Type="http://schemas.openxmlformats.org/officeDocument/2006/relationships/hyperlink" Target="https://code.visualstudio.com/docs/copilot/customization/custom-instructions" TargetMode="External"/><Relationship Id="rId6" Type="http://schemas.openxmlformats.org/officeDocument/2006/relationships/hyperlink" Target="https://www.mintlify.com/github/awesome-copilot/usage/instructions" TargetMode="External"/><Relationship Id="rId7" Type="http://schemas.openxmlformats.org/officeDocument/2006/relationships/hyperlink" Target="https://code.visualstudio.com/docs/copilot/customization/prompt-files" TargetMode="External"/><Relationship Id="rId8" Type="http://schemas.openxmlformats.org/officeDocument/2006/relationships/hyperlink" Target="https://www.youtube.com/watch?v=nNiDplJqU6w"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uk"/>
              <a:t>“.github/” </a:t>
            </a:r>
            <a:r>
              <a:rPr lang="uk"/>
              <a:t>Files</a:t>
            </a:r>
            <a:endParaRPr/>
          </a:p>
        </p:txBody>
      </p:sp>
      <p:sp>
        <p:nvSpPr>
          <p:cNvPr id="63" name="Google Shape;63;p13"/>
          <p:cNvSpPr txBox="1"/>
          <p:nvPr>
            <p:ph idx="1" type="subTitle"/>
          </p:nvPr>
        </p:nvSpPr>
        <p:spPr>
          <a:xfrm>
            <a:off x="0" y="4213800"/>
            <a:ext cx="2067000" cy="9297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uk" sz="1400"/>
              <a:t>Author: Oleksandr Koval</a:t>
            </a:r>
            <a:endParaRPr sz="1400"/>
          </a:p>
        </p:txBody>
      </p:sp>
      <p:sp>
        <p:nvSpPr>
          <p:cNvPr id="64" name="Google Shape;64;p13"/>
          <p:cNvSpPr txBox="1"/>
          <p:nvPr/>
        </p:nvSpPr>
        <p:spPr>
          <a:xfrm>
            <a:off x="4288025" y="4213800"/>
            <a:ext cx="4856100" cy="929700"/>
          </a:xfrm>
          <a:prstGeom prst="rect">
            <a:avLst/>
          </a:prstGeom>
          <a:noFill/>
          <a:ln>
            <a:noFill/>
          </a:ln>
        </p:spPr>
        <p:txBody>
          <a:bodyPr anchorCtr="0" anchor="ctr" bIns="91425" lIns="91425" spcFirstLastPara="1" rIns="91425" wrap="square" tIns="91425">
            <a:noAutofit/>
          </a:bodyPr>
          <a:lstStyle/>
          <a:p>
            <a:pPr indent="0" lvl="0" marL="914400" rtl="0" algn="r">
              <a:spcBef>
                <a:spcPts val="0"/>
              </a:spcBef>
              <a:spcAft>
                <a:spcPts val="0"/>
              </a:spcAft>
              <a:buNone/>
            </a:pPr>
            <a:r>
              <a:rPr lang="uk">
                <a:solidFill>
                  <a:schemeClr val="dk2"/>
                </a:solidFill>
                <a:latin typeface="Oswald"/>
                <a:ea typeface="Oswald"/>
                <a:cs typeface="Oswald"/>
                <a:sym typeface="Oswald"/>
              </a:rPr>
              <a:t>Last updated:  2026-04-18</a:t>
            </a:r>
            <a:endParaRPr>
              <a:solidFill>
                <a:schemeClr val="dk2"/>
              </a:solidFill>
              <a:latin typeface="Oswald"/>
              <a:ea typeface="Oswald"/>
              <a:cs typeface="Oswald"/>
              <a:sym typeface="Oswa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uk"/>
              <a:t>What is it? </a:t>
            </a:r>
            <a:endParaRPr/>
          </a:p>
        </p:txBody>
      </p:sp>
      <p:sp>
        <p:nvSpPr>
          <p:cNvPr id="70" name="Google Shape;70;p14"/>
          <p:cNvSpPr txBox="1"/>
          <p:nvPr>
            <p:ph idx="1" type="body"/>
          </p:nvPr>
        </p:nvSpPr>
        <p:spPr>
          <a:xfrm>
            <a:off x="311700" y="1496700"/>
            <a:ext cx="85206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uk"/>
              <a:t>.github/</a:t>
            </a:r>
            <a:r>
              <a:rPr lang="uk"/>
              <a:t> - a</a:t>
            </a:r>
            <a:r>
              <a:rPr lang="uk"/>
              <a:t> specialized, conventional directory placed at the root of a repository used to store configuration files specifically related to GitHub's platform features.</a:t>
            </a:r>
            <a:endParaRPr/>
          </a:p>
          <a:p>
            <a:pPr indent="0" lvl="0" marL="0" rtl="0" algn="l">
              <a:spcBef>
                <a:spcPts val="1200"/>
              </a:spcBef>
              <a:spcAft>
                <a:spcPts val="1200"/>
              </a:spcAft>
              <a:buNone/>
            </a:pPr>
            <a:r>
              <a:rPr lang="uk"/>
              <a:t>	</a:t>
            </a:r>
            <a:r>
              <a:rPr lang="uk"/>
              <a:t>Think of this folder as a place for storing rules about how people should contribute to your project, instructions for automated servers to build or test your code, and specific guidelines that tell AI assistants exactly how to work within your codebase. </a:t>
            </a:r>
            <a:r>
              <a:rPr lang="uk"/>
              <a:t> </a:t>
            </a:r>
            <a:endParaRPr/>
          </a:p>
        </p:txBody>
      </p:sp>
      <p:sp>
        <p:nvSpPr>
          <p:cNvPr id="71" name="Google Shape;71;p14"/>
          <p:cNvSpPr txBox="1"/>
          <p:nvPr>
            <p:ph idx="12" type="sldNum"/>
          </p:nvPr>
        </p:nvSpPr>
        <p:spPr>
          <a:xfrm>
            <a:off x="8424649" y="4663225"/>
            <a:ext cx="5964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type="title"/>
          </p:nvPr>
        </p:nvSpPr>
        <p:spPr>
          <a:xfrm>
            <a:off x="332275" y="175775"/>
            <a:ext cx="8550900" cy="1103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uk" sz="3660"/>
              <a:t>The main purposes of the </a:t>
            </a:r>
            <a:r>
              <a:rPr b="1" lang="uk" sz="3660"/>
              <a:t>.github/</a:t>
            </a:r>
            <a:r>
              <a:rPr lang="uk" sz="3660"/>
              <a:t> folder in a project that we will observe are:</a:t>
            </a:r>
            <a:endParaRPr sz="3660"/>
          </a:p>
        </p:txBody>
      </p:sp>
      <p:sp>
        <p:nvSpPr>
          <p:cNvPr id="77" name="Google Shape;77;p15"/>
          <p:cNvSpPr txBox="1"/>
          <p:nvPr/>
        </p:nvSpPr>
        <p:spPr>
          <a:xfrm>
            <a:off x="649975" y="1364175"/>
            <a:ext cx="8377500" cy="3624000"/>
          </a:xfrm>
          <a:prstGeom prst="rect">
            <a:avLst/>
          </a:prstGeom>
          <a:noFill/>
          <a:ln>
            <a:noFill/>
          </a:ln>
        </p:spPr>
        <p:txBody>
          <a:bodyPr anchorCtr="0" anchor="t" bIns="91425" lIns="91425" spcFirstLastPara="1" rIns="91425" wrap="square" tIns="91425">
            <a:noAutofit/>
          </a:bodyPr>
          <a:lstStyle/>
          <a:p>
            <a:pPr indent="-374650" lvl="0" marL="457200" rtl="0" algn="l">
              <a:spcBef>
                <a:spcPts val="0"/>
              </a:spcBef>
              <a:spcAft>
                <a:spcPts val="0"/>
              </a:spcAft>
              <a:buClr>
                <a:schemeClr val="dk2"/>
              </a:buClr>
              <a:buSzPts val="2300"/>
              <a:buFont typeface="Source Code Pro"/>
              <a:buAutoNum type="arabicPeriod"/>
            </a:pPr>
            <a:r>
              <a:rPr lang="uk" sz="2300">
                <a:solidFill>
                  <a:schemeClr val="dk2"/>
                </a:solidFill>
                <a:latin typeface="Source Code Pro"/>
                <a:ea typeface="Source Code Pro"/>
                <a:cs typeface="Source Code Pro"/>
                <a:sym typeface="Source Code Pro"/>
              </a:rPr>
              <a:t>A place that stores</a:t>
            </a:r>
            <a:r>
              <a:rPr lang="uk" sz="2300">
                <a:solidFill>
                  <a:schemeClr val="dk2"/>
                </a:solidFill>
                <a:latin typeface="Source Code Pro"/>
                <a:ea typeface="Source Code Pro"/>
                <a:cs typeface="Source Code Pro"/>
                <a:sym typeface="Source Code Pro"/>
              </a:rPr>
              <a:t> templates for github issues, pull requests, and foundational project documents like the code of conduct. </a:t>
            </a:r>
            <a:endParaRPr sz="2300">
              <a:solidFill>
                <a:schemeClr val="dk2"/>
              </a:solidFill>
              <a:latin typeface="Source Code Pro"/>
              <a:ea typeface="Source Code Pro"/>
              <a:cs typeface="Source Code Pro"/>
              <a:sym typeface="Source Code Pro"/>
            </a:endParaRPr>
          </a:p>
          <a:p>
            <a:pPr indent="-374650" lvl="0" marL="457200" rtl="0" algn="l">
              <a:spcBef>
                <a:spcPts val="0"/>
              </a:spcBef>
              <a:spcAft>
                <a:spcPts val="0"/>
              </a:spcAft>
              <a:buClr>
                <a:schemeClr val="dk2"/>
              </a:buClr>
              <a:buSzPts val="2300"/>
              <a:buFont typeface="Source Code Pro"/>
              <a:buAutoNum type="arabicPeriod"/>
            </a:pPr>
            <a:r>
              <a:rPr lang="uk" sz="2300">
                <a:solidFill>
                  <a:schemeClr val="dk2"/>
                </a:solidFill>
                <a:latin typeface="Source Code Pro"/>
                <a:ea typeface="Source Code Pro"/>
                <a:cs typeface="Source Code Pro"/>
                <a:sym typeface="Source Code Pro"/>
              </a:rPr>
              <a:t>A place that stores configurations that manage continuous integration and project security</a:t>
            </a:r>
            <a:endParaRPr sz="2300">
              <a:solidFill>
                <a:schemeClr val="dk2"/>
              </a:solidFill>
              <a:latin typeface="Source Code Pro"/>
              <a:ea typeface="Source Code Pro"/>
              <a:cs typeface="Source Code Pro"/>
              <a:sym typeface="Source Code Pro"/>
            </a:endParaRPr>
          </a:p>
          <a:p>
            <a:pPr indent="-381000" lvl="0" marL="457200" rtl="0" algn="l">
              <a:spcBef>
                <a:spcPts val="0"/>
              </a:spcBef>
              <a:spcAft>
                <a:spcPts val="0"/>
              </a:spcAft>
              <a:buClr>
                <a:schemeClr val="dk2"/>
              </a:buClr>
              <a:buSzPts val="2400"/>
              <a:buFont typeface="Source Code Pro"/>
              <a:buAutoNum type="arabicPeriod"/>
            </a:pPr>
            <a:r>
              <a:rPr lang="uk" sz="2300">
                <a:solidFill>
                  <a:schemeClr val="dk2"/>
                </a:solidFill>
                <a:latin typeface="Source Code Pro"/>
                <a:ea typeface="Source Code Pro"/>
                <a:cs typeface="Source Code Pro"/>
                <a:sym typeface="Source Code Pro"/>
              </a:rPr>
              <a:t>A place that stores instructions and rules for AI agents used in VS Code and command-line interfaces (CLI).</a:t>
            </a:r>
            <a:r>
              <a:rPr lang="uk" sz="2400">
                <a:solidFill>
                  <a:schemeClr val="dk2"/>
                </a:solidFill>
                <a:latin typeface="Source Code Pro"/>
                <a:ea typeface="Source Code Pro"/>
                <a:cs typeface="Source Code Pro"/>
                <a:sym typeface="Source Code Pro"/>
              </a:rPr>
              <a:t> </a:t>
            </a:r>
            <a:endParaRPr sz="2400">
              <a:solidFill>
                <a:schemeClr val="dk2"/>
              </a:solidFill>
              <a:latin typeface="Source Code Pro"/>
              <a:ea typeface="Source Code Pro"/>
              <a:cs typeface="Source Code Pro"/>
              <a:sym typeface="Source Code Pro"/>
            </a:endParaRPr>
          </a:p>
        </p:txBody>
      </p:sp>
      <p:sp>
        <p:nvSpPr>
          <p:cNvPr id="78" name="Google Shape;78;p15"/>
          <p:cNvSpPr txBox="1"/>
          <p:nvPr>
            <p:ph idx="12" type="sldNum"/>
          </p:nvPr>
        </p:nvSpPr>
        <p:spPr>
          <a:xfrm>
            <a:off x="8446325" y="4663225"/>
            <a:ext cx="5748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6"/>
          <p:cNvSpPr txBox="1"/>
          <p:nvPr>
            <p:ph type="title"/>
          </p:nvPr>
        </p:nvSpPr>
        <p:spPr>
          <a:xfrm>
            <a:off x="293100" y="77125"/>
            <a:ext cx="8520600" cy="1001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uk"/>
              <a:t>#1 THE PLACE FOR </a:t>
            </a:r>
            <a:r>
              <a:rPr lang="uk"/>
              <a:t>STORING</a:t>
            </a:r>
            <a:r>
              <a:rPr lang="uk"/>
              <a:t> TEMPLATES AND FOUNDATIONAL PROJECT DOCUMENTS   </a:t>
            </a:r>
            <a:endParaRPr/>
          </a:p>
        </p:txBody>
      </p:sp>
      <p:sp>
        <p:nvSpPr>
          <p:cNvPr id="84" name="Google Shape;84;p16"/>
          <p:cNvSpPr txBox="1"/>
          <p:nvPr>
            <p:ph idx="1" type="body"/>
          </p:nvPr>
        </p:nvSpPr>
        <p:spPr>
          <a:xfrm>
            <a:off x="311700" y="1468825"/>
            <a:ext cx="4704600" cy="3526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uk"/>
              <a:t>In .github/ you can store: </a:t>
            </a:r>
            <a:endParaRPr/>
          </a:p>
          <a:p>
            <a:pPr indent="-342900" lvl="0" marL="457200" rtl="0" algn="l">
              <a:spcBef>
                <a:spcPts val="1200"/>
              </a:spcBef>
              <a:spcAft>
                <a:spcPts val="0"/>
              </a:spcAft>
              <a:buSzPts val="1800"/>
              <a:buChar char="❏"/>
            </a:pPr>
            <a:r>
              <a:rPr lang="uk">
                <a:uFill>
                  <a:noFill/>
                </a:uFill>
                <a:hlinkClick r:id="rId3"/>
              </a:rPr>
              <a:t>CODEOWNERS</a:t>
            </a:r>
            <a:endParaRPr/>
          </a:p>
          <a:p>
            <a:pPr indent="-342900" lvl="0" marL="457200" rtl="0" algn="l">
              <a:spcBef>
                <a:spcPts val="0"/>
              </a:spcBef>
              <a:spcAft>
                <a:spcPts val="0"/>
              </a:spcAft>
              <a:buSzPts val="1800"/>
              <a:buChar char="❏"/>
            </a:pPr>
            <a:r>
              <a:rPr lang="uk"/>
              <a:t>CODE_OF_CONDUCT.md</a:t>
            </a:r>
            <a:endParaRPr/>
          </a:p>
          <a:p>
            <a:pPr indent="-342900" lvl="0" marL="457200" rtl="0" algn="l">
              <a:spcBef>
                <a:spcPts val="0"/>
              </a:spcBef>
              <a:spcAft>
                <a:spcPts val="0"/>
              </a:spcAft>
              <a:buSzPts val="1800"/>
              <a:buChar char="❏"/>
            </a:pPr>
            <a:r>
              <a:rPr lang="uk"/>
              <a:t>CONTRIBUTING</a:t>
            </a:r>
            <a:r>
              <a:rPr lang="uk">
                <a:uFill>
                  <a:noFill/>
                </a:uFill>
                <a:hlinkClick r:id="rId4"/>
              </a:rPr>
              <a:t>.md</a:t>
            </a:r>
            <a:endParaRPr/>
          </a:p>
          <a:p>
            <a:pPr indent="-342900" lvl="0" marL="457200" rtl="0" algn="l">
              <a:spcBef>
                <a:spcPts val="0"/>
              </a:spcBef>
              <a:spcAft>
                <a:spcPts val="0"/>
              </a:spcAft>
              <a:buSzPts val="1800"/>
              <a:buChar char="❏"/>
            </a:pPr>
            <a:r>
              <a:rPr lang="uk"/>
              <a:t>PULL_REQUEST_TEMPLATE.md</a:t>
            </a:r>
            <a:endParaRPr/>
          </a:p>
          <a:p>
            <a:pPr indent="-342900" lvl="0" marL="457200" rtl="0" algn="l">
              <a:spcBef>
                <a:spcPts val="0"/>
              </a:spcBef>
              <a:spcAft>
                <a:spcPts val="0"/>
              </a:spcAft>
              <a:buSzPts val="1800"/>
              <a:buChar char="❏"/>
            </a:pPr>
            <a:r>
              <a:rPr lang="uk"/>
              <a:t>ISSUE_TEMPLATE/</a:t>
            </a:r>
            <a:endParaRPr/>
          </a:p>
          <a:p>
            <a:pPr indent="0" lvl="0" marL="0" rtl="0" algn="l">
              <a:spcBef>
                <a:spcPts val="1200"/>
              </a:spcBef>
              <a:spcAft>
                <a:spcPts val="0"/>
              </a:spcAft>
              <a:buNone/>
            </a:pPr>
            <a:r>
              <a:rPr lang="uk"/>
              <a:t>Some of these files will be displayed near the README after creating.</a:t>
            </a:r>
            <a:endParaRPr/>
          </a:p>
          <a:p>
            <a:pPr indent="0" lvl="0" marL="914400" rtl="0" algn="l">
              <a:spcBef>
                <a:spcPts val="1200"/>
              </a:spcBef>
              <a:spcAft>
                <a:spcPts val="1200"/>
              </a:spcAft>
              <a:buNone/>
            </a:pPr>
            <a:r>
              <a:t/>
            </a:r>
            <a:endParaRPr/>
          </a:p>
        </p:txBody>
      </p:sp>
      <p:pic>
        <p:nvPicPr>
          <p:cNvPr id="85" name="Google Shape;85;p16"/>
          <p:cNvPicPr preferRelativeResize="0"/>
          <p:nvPr/>
        </p:nvPicPr>
        <p:blipFill>
          <a:blip r:embed="rId5">
            <a:alphaModFix/>
          </a:blip>
          <a:stretch>
            <a:fillRect/>
          </a:stretch>
        </p:blipFill>
        <p:spPr>
          <a:xfrm>
            <a:off x="5016300" y="3888825"/>
            <a:ext cx="3853050" cy="695550"/>
          </a:xfrm>
          <a:prstGeom prst="rect">
            <a:avLst/>
          </a:prstGeom>
          <a:noFill/>
          <a:ln>
            <a:noFill/>
          </a:ln>
        </p:spPr>
      </p:pic>
      <p:pic>
        <p:nvPicPr>
          <p:cNvPr id="86" name="Google Shape;86;p16"/>
          <p:cNvPicPr preferRelativeResize="0"/>
          <p:nvPr/>
        </p:nvPicPr>
        <p:blipFill>
          <a:blip r:embed="rId6">
            <a:alphaModFix/>
          </a:blip>
          <a:stretch>
            <a:fillRect/>
          </a:stretch>
        </p:blipFill>
        <p:spPr>
          <a:xfrm>
            <a:off x="5667138" y="1020413"/>
            <a:ext cx="2644333" cy="2723937"/>
          </a:xfrm>
          <a:prstGeom prst="rect">
            <a:avLst/>
          </a:prstGeom>
          <a:noFill/>
          <a:ln>
            <a:noFill/>
          </a:ln>
        </p:spPr>
      </p:pic>
      <p:sp>
        <p:nvSpPr>
          <p:cNvPr id="87" name="Google Shape;87;p16"/>
          <p:cNvSpPr txBox="1"/>
          <p:nvPr>
            <p:ph idx="12" type="sldNum"/>
          </p:nvPr>
        </p:nvSpPr>
        <p:spPr>
          <a:xfrm>
            <a:off x="8417424" y="4663225"/>
            <a:ext cx="6036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7"/>
          <p:cNvSpPr txBox="1"/>
          <p:nvPr>
            <p:ph type="title"/>
          </p:nvPr>
        </p:nvSpPr>
        <p:spPr>
          <a:xfrm>
            <a:off x="157450" y="645050"/>
            <a:ext cx="5089500" cy="8724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b="1" lang="uk"/>
              <a:t>ISSUE_TEMPLATE/</a:t>
            </a:r>
            <a:endParaRPr b="1"/>
          </a:p>
        </p:txBody>
      </p:sp>
      <p:pic>
        <p:nvPicPr>
          <p:cNvPr id="93" name="Google Shape;93;p17"/>
          <p:cNvPicPr preferRelativeResize="0"/>
          <p:nvPr/>
        </p:nvPicPr>
        <p:blipFill>
          <a:blip r:embed="rId3">
            <a:alphaModFix/>
          </a:blip>
          <a:stretch>
            <a:fillRect/>
          </a:stretch>
        </p:blipFill>
        <p:spPr>
          <a:xfrm>
            <a:off x="5388463" y="1150000"/>
            <a:ext cx="2671575" cy="1626175"/>
          </a:xfrm>
          <a:prstGeom prst="rect">
            <a:avLst/>
          </a:prstGeom>
          <a:noFill/>
          <a:ln>
            <a:noFill/>
          </a:ln>
        </p:spPr>
      </p:pic>
      <p:pic>
        <p:nvPicPr>
          <p:cNvPr id="94" name="Google Shape;94;p17"/>
          <p:cNvPicPr preferRelativeResize="0"/>
          <p:nvPr/>
        </p:nvPicPr>
        <p:blipFill>
          <a:blip r:embed="rId4">
            <a:alphaModFix/>
          </a:blip>
          <a:stretch>
            <a:fillRect/>
          </a:stretch>
        </p:blipFill>
        <p:spPr>
          <a:xfrm>
            <a:off x="5062850" y="2927275"/>
            <a:ext cx="3322800" cy="1373425"/>
          </a:xfrm>
          <a:prstGeom prst="rect">
            <a:avLst/>
          </a:prstGeom>
          <a:noFill/>
          <a:ln>
            <a:noFill/>
          </a:ln>
        </p:spPr>
      </p:pic>
      <p:sp>
        <p:nvSpPr>
          <p:cNvPr id="95" name="Google Shape;95;p17"/>
          <p:cNvSpPr txBox="1"/>
          <p:nvPr/>
        </p:nvSpPr>
        <p:spPr>
          <a:xfrm>
            <a:off x="157450" y="1968200"/>
            <a:ext cx="4125900" cy="30573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When you create some issue templates inside of </a:t>
            </a:r>
            <a:r>
              <a:rPr b="1" lang="uk" sz="1800">
                <a:solidFill>
                  <a:schemeClr val="dk2"/>
                </a:solidFill>
                <a:latin typeface="Source Code Pro"/>
                <a:ea typeface="Source Code Pro"/>
                <a:cs typeface="Source Code Pro"/>
                <a:sym typeface="Source Code Pro"/>
              </a:rPr>
              <a:t>ISSUE_TEMPLATE/</a:t>
            </a:r>
            <a:r>
              <a:rPr lang="uk" sz="1800">
                <a:solidFill>
                  <a:schemeClr val="dk2"/>
                </a:solidFill>
                <a:latin typeface="Source Code Pro"/>
                <a:ea typeface="Source Code Pro"/>
                <a:cs typeface="Source Code Pro"/>
                <a:sym typeface="Source Code Pro"/>
              </a:rPr>
              <a:t> you will be able to choose one before creating an issue.</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A similar situation applies to</a:t>
            </a:r>
            <a:r>
              <a:rPr lang="uk" sz="1800">
                <a:solidFill>
                  <a:schemeClr val="dk2"/>
                </a:solidFill>
                <a:latin typeface="Source Code Pro"/>
                <a:ea typeface="Source Code Pro"/>
                <a:cs typeface="Source Code Pro"/>
                <a:sym typeface="Source Code Pro"/>
              </a:rPr>
              <a:t> </a:t>
            </a:r>
            <a:r>
              <a:rPr b="1" lang="uk" sz="1800">
                <a:solidFill>
                  <a:schemeClr val="dk2"/>
                </a:solidFill>
                <a:latin typeface="Source Code Pro"/>
                <a:ea typeface="Source Code Pro"/>
                <a:cs typeface="Source Code Pro"/>
                <a:sym typeface="Source Code Pro"/>
              </a:rPr>
              <a:t>PULL_REQUEST_TEMPLATE.md</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p:txBody>
      </p:sp>
      <p:sp>
        <p:nvSpPr>
          <p:cNvPr id="96" name="Google Shape;96;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304400" y="434900"/>
            <a:ext cx="5678100" cy="12915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uk"/>
              <a:t>WHERE TO GET INFO?</a:t>
            </a:r>
            <a:endParaRPr/>
          </a:p>
        </p:txBody>
      </p:sp>
      <p:sp>
        <p:nvSpPr>
          <p:cNvPr id="102" name="Google Shape;102;p18"/>
          <p:cNvSpPr txBox="1"/>
          <p:nvPr/>
        </p:nvSpPr>
        <p:spPr>
          <a:xfrm>
            <a:off x="304400" y="1550025"/>
            <a:ext cx="8679300" cy="343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uk" sz="1800">
                <a:solidFill>
                  <a:schemeClr val="dk2"/>
                </a:solidFill>
                <a:latin typeface="Source Code Pro"/>
                <a:ea typeface="Source Code Pro"/>
                <a:cs typeface="Source Code Pro"/>
                <a:sym typeface="Source Code Pro"/>
              </a:rPr>
              <a:t>ISSUE_TEMPLATE/ </a:t>
            </a:r>
            <a:r>
              <a:rPr lang="uk" sz="1800">
                <a:solidFill>
                  <a:schemeClr val="dk2"/>
                </a:solidFill>
                <a:latin typeface="Source Code Pro"/>
                <a:ea typeface="Source Code Pro"/>
                <a:cs typeface="Source Code Pro"/>
                <a:sym typeface="Source Code Pro"/>
              </a:rPr>
              <a:t>-</a:t>
            </a:r>
            <a:r>
              <a:rPr b="1"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3"/>
              </a:rPr>
              <a:t>Github Docs</a:t>
            </a:r>
            <a:r>
              <a:rPr lang="uk" sz="1800">
                <a:solidFill>
                  <a:schemeClr val="dk2"/>
                </a:solidFill>
                <a:latin typeface="Source Code Pro"/>
                <a:ea typeface="Source Code Pro"/>
                <a:cs typeface="Source Code Pro"/>
                <a:sym typeface="Source Code Pro"/>
              </a:rPr>
              <a:t>,</a:t>
            </a:r>
            <a:r>
              <a:rPr b="1"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4"/>
              </a:rPr>
              <a:t>YML Syntax</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b="1" lang="uk" sz="1800">
                <a:solidFill>
                  <a:schemeClr val="dk2"/>
                </a:solidFill>
                <a:uFill>
                  <a:noFill/>
                </a:uFill>
                <a:latin typeface="Source Code Pro"/>
                <a:ea typeface="Source Code Pro"/>
                <a:cs typeface="Source Code Pro"/>
                <a:sym typeface="Source Code Pro"/>
                <a:hlinkClick r:id="rId5">
                  <a:extLst>
                    <a:ext uri="{A12FA001-AC4F-418D-AE19-62706E023703}">
                      <ahyp:hlinkClr val="tx"/>
                    </a:ext>
                  </a:extLst>
                </a:hlinkClick>
              </a:rPr>
              <a:t>CODEOWNERS.md</a:t>
            </a:r>
            <a:r>
              <a:rPr b="1" lang="uk" sz="1800">
                <a:solidFill>
                  <a:schemeClr val="dk2"/>
                </a:solidFill>
                <a:latin typeface="Source Code Pro"/>
                <a:ea typeface="Source Code Pro"/>
                <a:cs typeface="Source Code Pro"/>
                <a:sym typeface="Source Code Pro"/>
              </a:rPr>
              <a:t> </a:t>
            </a:r>
            <a:r>
              <a:rPr lang="uk" sz="1800">
                <a:solidFill>
                  <a:schemeClr val="dk2"/>
                </a:solidFill>
                <a:latin typeface="Source Code Pro"/>
                <a:ea typeface="Source Code Pro"/>
                <a:cs typeface="Source Code Pro"/>
                <a:sym typeface="Source Code Pro"/>
              </a:rPr>
              <a:t>-</a:t>
            </a:r>
            <a:r>
              <a:rPr b="1"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6"/>
              </a:rPr>
              <a:t>Github Docs</a:t>
            </a:r>
            <a:r>
              <a:rPr lang="uk" sz="1800">
                <a:solidFill>
                  <a:schemeClr val="dk2"/>
                </a:solidFill>
                <a:latin typeface="Source Code Pro"/>
                <a:ea typeface="Source Code Pro"/>
                <a:cs typeface="Source Code Pro"/>
                <a:sym typeface="Source Code Pro"/>
              </a:rPr>
              <a:t>,</a:t>
            </a:r>
            <a:r>
              <a:rPr b="1"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7"/>
              </a:rPr>
              <a:t>Stack Overflow</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b="1" lang="uk" sz="1800">
                <a:solidFill>
                  <a:schemeClr val="dk2"/>
                </a:solidFill>
                <a:latin typeface="Source Code Pro"/>
                <a:ea typeface="Source Code Pro"/>
                <a:cs typeface="Source Code Pro"/>
                <a:sym typeface="Source Code Pro"/>
              </a:rPr>
              <a:t>CODE_OF_CONDUCT.md </a:t>
            </a:r>
            <a:r>
              <a:rPr lang="uk" sz="1800">
                <a:solidFill>
                  <a:schemeClr val="dk2"/>
                </a:solidFill>
                <a:latin typeface="Source Code Pro"/>
                <a:ea typeface="Source Code Pro"/>
                <a:cs typeface="Source Code Pro"/>
                <a:sym typeface="Source Code Pro"/>
              </a:rPr>
              <a:t>-</a:t>
            </a:r>
            <a:r>
              <a:rPr b="1"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8"/>
              </a:rPr>
              <a:t>Github Docs</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b="1"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b="1" lang="uk" sz="1800">
                <a:solidFill>
                  <a:schemeClr val="dk2"/>
                </a:solidFill>
                <a:latin typeface="Source Code Pro"/>
                <a:ea typeface="Source Code Pro"/>
                <a:cs typeface="Source Code Pro"/>
                <a:sym typeface="Source Code Pro"/>
              </a:rPr>
              <a:t>PULL_REQUEST_TEMPLATE.md </a:t>
            </a:r>
            <a:r>
              <a:rPr lang="uk" sz="1800">
                <a:solidFill>
                  <a:schemeClr val="dk2"/>
                </a:solidFill>
                <a:latin typeface="Source Code Pro"/>
                <a:ea typeface="Source Code Pro"/>
                <a:cs typeface="Source Code Pro"/>
                <a:sym typeface="Source Code Pro"/>
              </a:rPr>
              <a:t>-</a:t>
            </a:r>
            <a:r>
              <a:rPr b="1"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9"/>
              </a:rPr>
              <a:t>Github Docs</a:t>
            </a:r>
            <a:r>
              <a:rPr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10"/>
              </a:rPr>
              <a:t>Guidelines</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b="1" lang="uk" sz="1800">
                <a:solidFill>
                  <a:schemeClr val="dk2"/>
                </a:solidFill>
                <a:uFill>
                  <a:noFill/>
                </a:uFill>
                <a:latin typeface="Source Code Pro"/>
                <a:ea typeface="Source Code Pro"/>
                <a:cs typeface="Source Code Pro"/>
                <a:sym typeface="Source Code Pro"/>
                <a:hlinkClick r:id="rId11">
                  <a:extLst>
                    <a:ext uri="{A12FA001-AC4F-418D-AE19-62706E023703}">
                      <ahyp:hlinkClr val="tx"/>
                    </a:ext>
                  </a:extLst>
                </a:hlinkClick>
              </a:rPr>
              <a:t>CONTRIBUTING.md</a:t>
            </a:r>
            <a:r>
              <a:rPr lang="uk" sz="1800">
                <a:solidFill>
                  <a:schemeClr val="dk2"/>
                </a:solidFill>
                <a:latin typeface="Source Code Pro"/>
                <a:ea typeface="Source Code Pro"/>
                <a:cs typeface="Source Code Pro"/>
                <a:sym typeface="Source Code Pro"/>
              </a:rPr>
              <a:t> - </a:t>
            </a:r>
            <a:r>
              <a:rPr b="1" lang="uk" sz="1800" u="sng">
                <a:solidFill>
                  <a:schemeClr val="hlink"/>
                </a:solidFill>
                <a:latin typeface="Source Code Pro"/>
                <a:ea typeface="Source Code Pro"/>
                <a:cs typeface="Source Code Pro"/>
                <a:sym typeface="Source Code Pro"/>
                <a:hlinkClick r:id="rId12"/>
              </a:rPr>
              <a:t>Github Docs</a:t>
            </a:r>
            <a:r>
              <a:rPr lang="uk" sz="1800">
                <a:solidFill>
                  <a:schemeClr val="dk2"/>
                </a:solidFill>
                <a:latin typeface="Source Code Pro"/>
                <a:ea typeface="Source Code Pro"/>
                <a:cs typeface="Source Code Pro"/>
                <a:sym typeface="Source Code Pro"/>
              </a:rPr>
              <a:t>, </a:t>
            </a:r>
            <a:r>
              <a:rPr b="1" lang="uk" sz="1800" u="sng">
                <a:solidFill>
                  <a:schemeClr val="hlink"/>
                </a:solidFill>
                <a:latin typeface="Source Code Pro"/>
                <a:ea typeface="Source Code Pro"/>
                <a:cs typeface="Source Code Pro"/>
                <a:sym typeface="Source Code Pro"/>
                <a:hlinkClick r:id="rId13"/>
              </a:rPr>
              <a:t>Guidelines</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p:txBody>
      </p:sp>
      <p:sp>
        <p:nvSpPr>
          <p:cNvPr id="103" name="Google Shape;103;p18"/>
          <p:cNvSpPr txBox="1"/>
          <p:nvPr>
            <p:ph idx="12" type="sldNum"/>
          </p:nvPr>
        </p:nvSpPr>
        <p:spPr>
          <a:xfrm>
            <a:off x="8431874" y="4663225"/>
            <a:ext cx="5892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283825" y="156125"/>
            <a:ext cx="8520600" cy="9546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uk"/>
              <a:t>#2 CONFIGURATIONS THAT MANAGE CONTINUOUS INTEGRATION AND PROJECT SECURITY</a:t>
            </a:r>
            <a:endParaRPr/>
          </a:p>
        </p:txBody>
      </p:sp>
      <p:sp>
        <p:nvSpPr>
          <p:cNvPr id="109" name="Google Shape;109;p19"/>
          <p:cNvSpPr txBox="1"/>
          <p:nvPr>
            <p:ph idx="1" type="body"/>
          </p:nvPr>
        </p:nvSpPr>
        <p:spPr>
          <a:xfrm>
            <a:off x="311700" y="1468825"/>
            <a:ext cx="5217000" cy="3099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uk"/>
              <a:t>Files responsible for security:</a:t>
            </a:r>
            <a:endParaRPr/>
          </a:p>
          <a:p>
            <a:pPr indent="-342900" lvl="0" marL="457200" rtl="0" algn="l">
              <a:spcBef>
                <a:spcPts val="1200"/>
              </a:spcBef>
              <a:spcAft>
                <a:spcPts val="0"/>
              </a:spcAft>
              <a:buSzPts val="1800"/>
              <a:buChar char="❏"/>
            </a:pPr>
            <a:r>
              <a:rPr lang="uk">
                <a:uFill>
                  <a:noFill/>
                </a:uFill>
                <a:hlinkClick r:id="rId3"/>
              </a:rPr>
              <a:t>SECURITY.md</a:t>
            </a:r>
            <a:endParaRPr/>
          </a:p>
          <a:p>
            <a:pPr indent="-342900" lvl="0" marL="457200" rtl="0" algn="l">
              <a:spcBef>
                <a:spcPts val="0"/>
              </a:spcBef>
              <a:spcAft>
                <a:spcPts val="0"/>
              </a:spcAft>
              <a:buSzPts val="1800"/>
              <a:buChar char="❏"/>
            </a:pPr>
            <a:r>
              <a:rPr lang="uk"/>
              <a:t>dependabot.yml</a:t>
            </a:r>
            <a:endParaRPr/>
          </a:p>
          <a:p>
            <a:pPr indent="0" lvl="0" marL="0" rtl="0" algn="l">
              <a:spcBef>
                <a:spcPts val="1200"/>
              </a:spcBef>
              <a:spcAft>
                <a:spcPts val="0"/>
              </a:spcAft>
              <a:buNone/>
            </a:pPr>
            <a:r>
              <a:rPr lang="uk"/>
              <a:t>F</a:t>
            </a:r>
            <a:r>
              <a:rPr lang="uk"/>
              <a:t>ile responsible for project sponsorship:</a:t>
            </a:r>
            <a:endParaRPr/>
          </a:p>
          <a:p>
            <a:pPr indent="-342900" lvl="0" marL="457200" rtl="0" algn="l">
              <a:spcBef>
                <a:spcPts val="1200"/>
              </a:spcBef>
              <a:spcAft>
                <a:spcPts val="0"/>
              </a:spcAft>
              <a:buSzPts val="1800"/>
              <a:buChar char="❏"/>
            </a:pPr>
            <a:r>
              <a:rPr lang="uk"/>
              <a:t>FUNDING.yml</a:t>
            </a:r>
            <a:endParaRPr/>
          </a:p>
        </p:txBody>
      </p:sp>
      <p:pic>
        <p:nvPicPr>
          <p:cNvPr id="110" name="Google Shape;110;p19"/>
          <p:cNvPicPr preferRelativeResize="0"/>
          <p:nvPr/>
        </p:nvPicPr>
        <p:blipFill>
          <a:blip r:embed="rId4">
            <a:alphaModFix/>
          </a:blip>
          <a:stretch>
            <a:fillRect/>
          </a:stretch>
        </p:blipFill>
        <p:spPr>
          <a:xfrm>
            <a:off x="5760902" y="1772050"/>
            <a:ext cx="3159325" cy="2545325"/>
          </a:xfrm>
          <a:prstGeom prst="rect">
            <a:avLst/>
          </a:prstGeom>
          <a:noFill/>
          <a:ln>
            <a:noFill/>
          </a:ln>
        </p:spPr>
      </p:pic>
      <p:sp>
        <p:nvSpPr>
          <p:cNvPr id="111" name="Google Shape;111;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i="1" lang="uk" sz="2200">
                <a:latin typeface="Oswald"/>
                <a:ea typeface="Oswald"/>
                <a:cs typeface="Oswald"/>
                <a:sym typeface="Oswald"/>
              </a:rPr>
              <a:t>#</a:t>
            </a:r>
            <a:r>
              <a:rPr b="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0"/>
          <p:cNvSpPr txBox="1"/>
          <p:nvPr>
            <p:ph type="title"/>
          </p:nvPr>
        </p:nvSpPr>
        <p:spPr>
          <a:xfrm>
            <a:off x="394425" y="417375"/>
            <a:ext cx="7951500" cy="5538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uk"/>
              <a:t>SECURITY FILES</a:t>
            </a:r>
            <a:endParaRPr/>
          </a:p>
        </p:txBody>
      </p:sp>
      <p:pic>
        <p:nvPicPr>
          <p:cNvPr id="117" name="Google Shape;117;p20"/>
          <p:cNvPicPr preferRelativeResize="0"/>
          <p:nvPr/>
        </p:nvPicPr>
        <p:blipFill>
          <a:blip r:embed="rId3">
            <a:alphaModFix/>
          </a:blip>
          <a:stretch>
            <a:fillRect/>
          </a:stretch>
        </p:blipFill>
        <p:spPr>
          <a:xfrm>
            <a:off x="6373700" y="2416175"/>
            <a:ext cx="2490850" cy="709975"/>
          </a:xfrm>
          <a:prstGeom prst="rect">
            <a:avLst/>
          </a:prstGeom>
          <a:noFill/>
          <a:ln>
            <a:noFill/>
          </a:ln>
        </p:spPr>
      </p:pic>
      <p:sp>
        <p:nvSpPr>
          <p:cNvPr id="118" name="Google Shape;118;p20"/>
          <p:cNvSpPr txBox="1"/>
          <p:nvPr/>
        </p:nvSpPr>
        <p:spPr>
          <a:xfrm>
            <a:off x="394425" y="1252650"/>
            <a:ext cx="5417700" cy="36519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b="1" lang="uk" sz="1800">
                <a:solidFill>
                  <a:schemeClr val="dk2"/>
                </a:solidFill>
                <a:latin typeface="Source Code Pro"/>
                <a:ea typeface="Source Code Pro"/>
                <a:cs typeface="Source Code Pro"/>
                <a:sym typeface="Source Code Pro"/>
              </a:rPr>
              <a:t>dependabot.yml</a:t>
            </a:r>
            <a:r>
              <a:rPr lang="uk" sz="1800">
                <a:solidFill>
                  <a:schemeClr val="dk2"/>
                </a:solidFill>
                <a:latin typeface="Source Code Pro"/>
                <a:ea typeface="Source Code Pro"/>
                <a:cs typeface="Source Code Pro"/>
                <a:sym typeface="Source Code Pro"/>
              </a:rPr>
              <a:t> - a configuration file that automates dependency updates and patches security vulnerabilities.</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You can find more info </a:t>
            </a:r>
            <a:r>
              <a:rPr lang="uk" sz="1800" u="sng">
                <a:solidFill>
                  <a:schemeClr val="hlink"/>
                </a:solidFill>
                <a:latin typeface="Source Code Pro"/>
                <a:ea typeface="Source Code Pro"/>
                <a:cs typeface="Source Code Pro"/>
                <a:sym typeface="Source Code Pro"/>
                <a:hlinkClick r:id="rId4"/>
              </a:rPr>
              <a:t>here</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rPr b="1" lang="uk" sz="1800">
                <a:solidFill>
                  <a:schemeClr val="dk2"/>
                </a:solidFill>
                <a:uFill>
                  <a:noFill/>
                </a:uFill>
                <a:latin typeface="Source Code Pro"/>
                <a:ea typeface="Source Code Pro"/>
                <a:cs typeface="Source Code Pro"/>
                <a:sym typeface="Source Code Pro"/>
                <a:hlinkClick r:id="rId5">
                  <a:extLst>
                    <a:ext uri="{A12FA001-AC4F-418D-AE19-62706E023703}">
                      <ahyp:hlinkClr val="tx"/>
                    </a:ext>
                  </a:extLst>
                </a:hlinkClick>
              </a:rPr>
              <a:t>SECURITY.md</a:t>
            </a:r>
            <a:r>
              <a:rPr lang="uk" sz="1800">
                <a:solidFill>
                  <a:schemeClr val="dk2"/>
                </a:solidFill>
                <a:latin typeface="Source Code Pro"/>
                <a:ea typeface="Source Code Pro"/>
                <a:cs typeface="Source Code Pro"/>
                <a:sym typeface="Source Code Pro"/>
              </a:rPr>
              <a:t> - a policy document containing instructions on how to responsibly report security vulnerabilities in the project.</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You can find more info </a:t>
            </a:r>
            <a:r>
              <a:rPr lang="uk" sz="1800" u="sng">
                <a:solidFill>
                  <a:schemeClr val="hlink"/>
                </a:solidFill>
                <a:latin typeface="Source Code Pro"/>
                <a:ea typeface="Source Code Pro"/>
                <a:cs typeface="Source Code Pro"/>
                <a:sym typeface="Source Code Pro"/>
                <a:hlinkClick r:id="rId6"/>
              </a:rPr>
              <a:t>here</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p:txBody>
      </p:sp>
      <p:sp>
        <p:nvSpPr>
          <p:cNvPr id="119" name="Google Shape;119;p20"/>
          <p:cNvSpPr txBox="1"/>
          <p:nvPr>
            <p:ph idx="12" type="sldNum"/>
          </p:nvPr>
        </p:nvSpPr>
        <p:spPr>
          <a:xfrm>
            <a:off x="8229597" y="4663225"/>
            <a:ext cx="791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1"/>
          <p:cNvSpPr txBox="1"/>
          <p:nvPr>
            <p:ph type="title"/>
          </p:nvPr>
        </p:nvSpPr>
        <p:spPr>
          <a:xfrm>
            <a:off x="174300" y="128250"/>
            <a:ext cx="8795400" cy="9849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uk"/>
              <a:t>HOW TO GET SPONSOR SUPPORT?</a:t>
            </a:r>
            <a:endParaRPr/>
          </a:p>
        </p:txBody>
      </p:sp>
      <p:sp>
        <p:nvSpPr>
          <p:cNvPr id="125" name="Google Shape;125;p21"/>
          <p:cNvSpPr txBox="1"/>
          <p:nvPr/>
        </p:nvSpPr>
        <p:spPr>
          <a:xfrm>
            <a:off x="231350" y="1006375"/>
            <a:ext cx="8623500" cy="39123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To apply a sponsorship to your repository, you need to follow instructions </a:t>
            </a:r>
            <a:r>
              <a:rPr lang="uk" sz="1800" u="sng">
                <a:solidFill>
                  <a:schemeClr val="hlink"/>
                </a:solidFill>
                <a:latin typeface="Source Code Pro"/>
                <a:ea typeface="Source Code Pro"/>
                <a:cs typeface="Source Code Pro"/>
                <a:sym typeface="Source Code Pro"/>
                <a:hlinkClick r:id="rId3"/>
              </a:rPr>
              <a:t>here</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a:t>
            </a:r>
            <a:r>
              <a:rPr b="1" lang="uk" sz="1800">
                <a:solidFill>
                  <a:schemeClr val="dk2"/>
                </a:solidFill>
                <a:latin typeface="Source Code Pro"/>
                <a:ea typeface="Source Code Pro"/>
                <a:cs typeface="Source Code Pro"/>
                <a:sym typeface="Source Code Pro"/>
              </a:rPr>
              <a:t>FUNDING.yml</a:t>
            </a:r>
            <a:r>
              <a:rPr lang="uk" sz="1800">
                <a:solidFill>
                  <a:schemeClr val="dk2"/>
                </a:solidFill>
                <a:latin typeface="Source Code Pro"/>
                <a:ea typeface="Source Code Pro"/>
                <a:cs typeface="Source Code Pro"/>
                <a:sym typeface="Source Code Pro"/>
              </a:rPr>
              <a:t> - a configuration file that activates a “Sponsor” button on you repository, directing users to platforms where they can financially support your project.</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You will be able to see the Sponsor button near the rest available actions.</a:t>
            </a:r>
            <a:endParaRPr sz="1800">
              <a:solidFill>
                <a:schemeClr val="dk2"/>
              </a:solidFill>
              <a:latin typeface="Source Code Pro"/>
              <a:ea typeface="Source Code Pro"/>
              <a:cs typeface="Source Code Pro"/>
              <a:sym typeface="Source Code Pro"/>
            </a:endParaRPr>
          </a:p>
        </p:txBody>
      </p:sp>
      <p:pic>
        <p:nvPicPr>
          <p:cNvPr id="126" name="Google Shape;126;p21"/>
          <p:cNvPicPr preferRelativeResize="0"/>
          <p:nvPr/>
        </p:nvPicPr>
        <p:blipFill>
          <a:blip r:embed="rId4">
            <a:alphaModFix/>
          </a:blip>
          <a:stretch>
            <a:fillRect/>
          </a:stretch>
        </p:blipFill>
        <p:spPr>
          <a:xfrm>
            <a:off x="408875" y="3859050"/>
            <a:ext cx="8070299" cy="799425"/>
          </a:xfrm>
          <a:prstGeom prst="rect">
            <a:avLst/>
          </a:prstGeom>
          <a:noFill/>
          <a:ln>
            <a:noFill/>
          </a:ln>
        </p:spPr>
      </p:pic>
      <p:sp>
        <p:nvSpPr>
          <p:cNvPr id="127" name="Google Shape;127;p21"/>
          <p:cNvSpPr txBox="1"/>
          <p:nvPr>
            <p:ph idx="12" type="sldNum"/>
          </p:nvPr>
        </p:nvSpPr>
        <p:spPr>
          <a:xfrm>
            <a:off x="8345175" y="4663225"/>
            <a:ext cx="676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2"/>
          <p:cNvSpPr txBox="1"/>
          <p:nvPr>
            <p:ph type="title"/>
          </p:nvPr>
        </p:nvSpPr>
        <p:spPr>
          <a:xfrm>
            <a:off x="311700" y="363225"/>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uk"/>
              <a:t>#3  AI instructions, rules and </a:t>
            </a:r>
            <a:r>
              <a:rPr lang="uk"/>
              <a:t>agents</a:t>
            </a:r>
            <a:r>
              <a:rPr lang="uk"/>
              <a:t> configuration</a:t>
            </a:r>
            <a:endParaRPr/>
          </a:p>
        </p:txBody>
      </p:sp>
      <p:sp>
        <p:nvSpPr>
          <p:cNvPr id="133" name="Google Shape;133;p22"/>
          <p:cNvSpPr txBox="1"/>
          <p:nvPr>
            <p:ph idx="1" type="body"/>
          </p:nvPr>
        </p:nvSpPr>
        <p:spPr>
          <a:xfrm>
            <a:off x="311700" y="1468825"/>
            <a:ext cx="4696500" cy="3099900"/>
          </a:xfrm>
          <a:prstGeom prst="rect">
            <a:avLst/>
          </a:prstGeom>
        </p:spPr>
        <p:txBody>
          <a:bodyPr anchorCtr="0" anchor="t" bIns="91425" lIns="91425" spcFirstLastPara="1" rIns="91425" wrap="square" tIns="91425">
            <a:normAutofit/>
          </a:bodyPr>
          <a:lstStyle/>
          <a:p>
            <a:pPr indent="457200" lvl="0" marL="0" rtl="0" algn="l">
              <a:spcBef>
                <a:spcPts val="0"/>
              </a:spcBef>
              <a:spcAft>
                <a:spcPts val="0"/>
              </a:spcAft>
              <a:buNone/>
            </a:pPr>
            <a:r>
              <a:rPr lang="uk"/>
              <a:t>Folders/files used to </a:t>
            </a:r>
            <a:r>
              <a:rPr lang="uk"/>
              <a:t>configure</a:t>
            </a:r>
            <a:r>
              <a:rPr lang="uk"/>
              <a:t> agent in CLI:</a:t>
            </a:r>
            <a:endParaRPr/>
          </a:p>
          <a:p>
            <a:pPr indent="-342900" lvl="0" marL="457200" rtl="0" algn="l">
              <a:spcBef>
                <a:spcPts val="1200"/>
              </a:spcBef>
              <a:spcAft>
                <a:spcPts val="0"/>
              </a:spcAft>
              <a:buSzPts val="1800"/>
              <a:buChar char="❏"/>
            </a:pPr>
            <a:r>
              <a:rPr lang="uk"/>
              <a:t>agents/</a:t>
            </a:r>
            <a:endParaRPr/>
          </a:p>
          <a:p>
            <a:pPr indent="-342900" lvl="0" marL="457200" rtl="0" algn="l">
              <a:spcBef>
                <a:spcPts val="0"/>
              </a:spcBef>
              <a:spcAft>
                <a:spcPts val="0"/>
              </a:spcAft>
              <a:buSzPts val="1800"/>
              <a:buChar char="❏"/>
            </a:pPr>
            <a:r>
              <a:rPr lang="uk"/>
              <a:t>hooks/</a:t>
            </a:r>
            <a:endParaRPr/>
          </a:p>
          <a:p>
            <a:pPr indent="-342900" lvl="0" marL="457200" rtl="0" algn="l">
              <a:spcBef>
                <a:spcPts val="0"/>
              </a:spcBef>
              <a:spcAft>
                <a:spcPts val="0"/>
              </a:spcAft>
              <a:buSzPts val="1800"/>
              <a:buChar char="❏"/>
            </a:pPr>
            <a:r>
              <a:rPr lang="uk"/>
              <a:t>instructions/</a:t>
            </a:r>
            <a:endParaRPr/>
          </a:p>
          <a:p>
            <a:pPr indent="-342900" lvl="0" marL="457200" rtl="0" algn="l">
              <a:spcBef>
                <a:spcPts val="0"/>
              </a:spcBef>
              <a:spcAft>
                <a:spcPts val="0"/>
              </a:spcAft>
              <a:buSzPts val="1800"/>
              <a:buChar char="❏"/>
            </a:pPr>
            <a:r>
              <a:rPr lang="uk"/>
              <a:t>prompts/</a:t>
            </a:r>
            <a:endParaRPr/>
          </a:p>
          <a:p>
            <a:pPr indent="-342900" lvl="0" marL="457200" rtl="0" algn="l">
              <a:spcBef>
                <a:spcPts val="0"/>
              </a:spcBef>
              <a:spcAft>
                <a:spcPts val="0"/>
              </a:spcAft>
              <a:buSzPts val="1800"/>
              <a:buChar char="❏"/>
            </a:pPr>
            <a:r>
              <a:rPr lang="uk"/>
              <a:t>skills/</a:t>
            </a:r>
            <a:endParaRPr/>
          </a:p>
          <a:p>
            <a:pPr indent="-342900" lvl="0" marL="457200" rtl="0" algn="l">
              <a:spcBef>
                <a:spcPts val="0"/>
              </a:spcBef>
              <a:spcAft>
                <a:spcPts val="0"/>
              </a:spcAft>
              <a:buSzPts val="1800"/>
              <a:buChar char="❏"/>
            </a:pPr>
            <a:r>
              <a:rPr lang="uk"/>
              <a:t>copilot-instructions.md</a:t>
            </a:r>
            <a:endParaRPr/>
          </a:p>
        </p:txBody>
      </p:sp>
      <p:pic>
        <p:nvPicPr>
          <p:cNvPr id="134" name="Google Shape;134;p22"/>
          <p:cNvPicPr preferRelativeResize="0"/>
          <p:nvPr/>
        </p:nvPicPr>
        <p:blipFill>
          <a:blip r:embed="rId3">
            <a:alphaModFix/>
          </a:blip>
          <a:stretch>
            <a:fillRect/>
          </a:stretch>
        </p:blipFill>
        <p:spPr>
          <a:xfrm>
            <a:off x="5170450" y="1139638"/>
            <a:ext cx="3886200" cy="3514725"/>
          </a:xfrm>
          <a:prstGeom prst="rect">
            <a:avLst/>
          </a:prstGeom>
          <a:noFill/>
          <a:ln>
            <a:noFill/>
          </a:ln>
        </p:spPr>
      </p:pic>
      <p:sp>
        <p:nvSpPr>
          <p:cNvPr id="135" name="Google Shape;135;p22"/>
          <p:cNvSpPr txBox="1"/>
          <p:nvPr>
            <p:ph idx="12" type="sldNum"/>
          </p:nvPr>
        </p:nvSpPr>
        <p:spPr>
          <a:xfrm>
            <a:off x="8070669" y="4663225"/>
            <a:ext cx="9504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3"/>
          <p:cNvSpPr txBox="1"/>
          <p:nvPr>
            <p:ph type="title"/>
          </p:nvPr>
        </p:nvSpPr>
        <p:spPr>
          <a:xfrm>
            <a:off x="490250" y="188650"/>
            <a:ext cx="8472000" cy="9942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uk"/>
              <a:t>Why and how to customize an agent?</a:t>
            </a:r>
            <a:endParaRPr/>
          </a:p>
        </p:txBody>
      </p:sp>
      <p:sp>
        <p:nvSpPr>
          <p:cNvPr id="141" name="Google Shape;141;p23"/>
          <p:cNvSpPr txBox="1"/>
          <p:nvPr/>
        </p:nvSpPr>
        <p:spPr>
          <a:xfrm>
            <a:off x="450175" y="1224775"/>
            <a:ext cx="8472000" cy="37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Imagine we are working in a company which has a strict set of rules on how to create reports.</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Here some possible answers how to solve this </a:t>
            </a:r>
            <a:r>
              <a:rPr lang="uk" sz="1800">
                <a:solidFill>
                  <a:schemeClr val="dk2"/>
                </a:solidFill>
                <a:latin typeface="Source Code Pro"/>
                <a:ea typeface="Source Code Pro"/>
                <a:cs typeface="Source Code Pro"/>
                <a:sym typeface="Source Code Pro"/>
              </a:rPr>
              <a:t>problem</a:t>
            </a:r>
            <a:r>
              <a:rPr lang="uk" sz="1800">
                <a:solidFill>
                  <a:schemeClr val="dk2"/>
                </a:solidFill>
                <a:latin typeface="Source Code Pro"/>
                <a:ea typeface="Source Code Pro"/>
                <a:cs typeface="Source Code Pro"/>
                <a:sym typeface="Source Code Pro"/>
              </a:rPr>
              <a:t> using AI:</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AutoNum type="alphaUcPeriod"/>
            </a:pPr>
            <a:r>
              <a:rPr lang="uk" sz="1800">
                <a:solidFill>
                  <a:schemeClr val="dk2"/>
                </a:solidFill>
                <a:latin typeface="Source Code Pro"/>
                <a:ea typeface="Source Code Pro"/>
                <a:cs typeface="Source Code Pro"/>
                <a:sym typeface="Source Code Pro"/>
              </a:rPr>
              <a:t>You can</a:t>
            </a:r>
            <a:r>
              <a:rPr b="1" lang="uk" sz="1800">
                <a:solidFill>
                  <a:schemeClr val="dk2"/>
                </a:solidFill>
                <a:latin typeface="Source Code Pro"/>
                <a:ea typeface="Source Code Pro"/>
                <a:cs typeface="Source Code Pro"/>
                <a:sym typeface="Source Code Pro"/>
              </a:rPr>
              <a:t> </a:t>
            </a:r>
            <a:r>
              <a:rPr lang="uk" sz="1800">
                <a:solidFill>
                  <a:schemeClr val="dk2"/>
                </a:solidFill>
                <a:latin typeface="Source Code Pro"/>
                <a:ea typeface="Source Code Pro"/>
                <a:cs typeface="Source Code Pro"/>
                <a:sym typeface="Source Code Pro"/>
              </a:rPr>
              <a:t>think about your </a:t>
            </a:r>
            <a:r>
              <a:rPr b="1" lang="uk" sz="1800">
                <a:solidFill>
                  <a:schemeClr val="dk2"/>
                </a:solidFill>
                <a:latin typeface="Source Code Pro"/>
                <a:ea typeface="Source Code Pro"/>
                <a:cs typeface="Source Code Pro"/>
                <a:sym typeface="Source Code Pro"/>
              </a:rPr>
              <a:t>Prompt Structure</a:t>
            </a:r>
            <a:r>
              <a:rPr lang="uk" sz="1800">
                <a:solidFill>
                  <a:schemeClr val="dk2"/>
                </a:solidFill>
                <a:latin typeface="Source Code Pro"/>
                <a:ea typeface="Source Code Pro"/>
                <a:cs typeface="Source Code Pro"/>
                <a:sym typeface="Source Code Pro"/>
              </a:rPr>
              <a:t> and write a large, detailed prompt with these requirements</a:t>
            </a:r>
            <a:r>
              <a:rPr lang="uk" sz="1800">
                <a:solidFill>
                  <a:schemeClr val="dk2"/>
                </a:solidFill>
                <a:latin typeface="Source Code Pro"/>
                <a:ea typeface="Source Code Pro"/>
                <a:cs typeface="Source Code Pro"/>
                <a:sym typeface="Source Code Pro"/>
              </a:rPr>
              <a:t>, explain what you want and what you want to see in a result.</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AutoNum type="alphaUcPeriod"/>
            </a:pPr>
            <a:r>
              <a:rPr lang="uk" sz="1800">
                <a:solidFill>
                  <a:schemeClr val="dk2"/>
                </a:solidFill>
                <a:latin typeface="Source Code Pro"/>
                <a:ea typeface="Source Code Pro"/>
                <a:cs typeface="Source Code Pro"/>
                <a:sym typeface="Source Code Pro"/>
              </a:rPr>
              <a:t>You can </a:t>
            </a:r>
            <a:r>
              <a:rPr b="1" lang="uk" sz="1800">
                <a:solidFill>
                  <a:schemeClr val="dk2"/>
                </a:solidFill>
                <a:latin typeface="Source Code Pro"/>
                <a:ea typeface="Source Code Pro"/>
                <a:cs typeface="Source Code Pro"/>
                <a:sym typeface="Source Code Pro"/>
              </a:rPr>
              <a:t>Customize Instructions </a:t>
            </a:r>
            <a:r>
              <a:rPr lang="uk" sz="1800">
                <a:solidFill>
                  <a:schemeClr val="dk2"/>
                </a:solidFill>
                <a:latin typeface="Source Code Pro"/>
                <a:ea typeface="Source Code Pro"/>
                <a:cs typeface="Source Code Pro"/>
                <a:sym typeface="Source Code Pro"/>
              </a:rPr>
              <a:t>in the AI you are working in. Basically, we can call it creating your own AI Agent with a set of instructions, rules, skills, and a strong understanding of what it does.</a:t>
            </a:r>
            <a:endParaRPr sz="1800">
              <a:solidFill>
                <a:schemeClr val="dk2"/>
              </a:solidFill>
              <a:latin typeface="Source Code Pro"/>
              <a:ea typeface="Source Code Pro"/>
              <a:cs typeface="Source Code Pro"/>
              <a:sym typeface="Source Code Pro"/>
            </a:endParaRPr>
          </a:p>
        </p:txBody>
      </p:sp>
      <p:sp>
        <p:nvSpPr>
          <p:cNvPr id="142" name="Google Shape;142;p23"/>
          <p:cNvSpPr txBox="1"/>
          <p:nvPr>
            <p:ph idx="12" type="sldNum"/>
          </p:nvPr>
        </p:nvSpPr>
        <p:spPr>
          <a:xfrm>
            <a:off x="8316298" y="4663225"/>
            <a:ext cx="7050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4"/>
          <p:cNvSpPr txBox="1"/>
          <p:nvPr>
            <p:ph type="title"/>
          </p:nvPr>
        </p:nvSpPr>
        <p:spPr>
          <a:xfrm>
            <a:off x="25625" y="91075"/>
            <a:ext cx="8927400" cy="9804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SzPts val="990"/>
              <a:buNone/>
            </a:pPr>
            <a:r>
              <a:rPr lang="uk" sz="4460"/>
              <a:t>Agent Creation for Github Repository</a:t>
            </a:r>
            <a:endParaRPr sz="4460"/>
          </a:p>
        </p:txBody>
      </p:sp>
      <p:sp>
        <p:nvSpPr>
          <p:cNvPr id="148" name="Google Shape;148;p24"/>
          <p:cNvSpPr txBox="1"/>
          <p:nvPr/>
        </p:nvSpPr>
        <p:spPr>
          <a:xfrm>
            <a:off x="343325" y="1048225"/>
            <a:ext cx="6049500" cy="363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To create an agent you need to create a set of instructions (behavior) for this agent in the </a:t>
            </a:r>
            <a:r>
              <a:rPr b="1" lang="uk" sz="1800">
                <a:solidFill>
                  <a:schemeClr val="dk2"/>
                </a:solidFill>
                <a:latin typeface="Source Code Pro"/>
                <a:ea typeface="Source Code Pro"/>
                <a:cs typeface="Source Code Pro"/>
                <a:sym typeface="Source Code Pro"/>
              </a:rPr>
              <a:t>.github/agents/</a:t>
            </a:r>
            <a:r>
              <a:rPr lang="uk" sz="1800">
                <a:solidFill>
                  <a:schemeClr val="dk2"/>
                </a:solidFill>
                <a:latin typeface="Source Code Pro"/>
                <a:ea typeface="Source Code Pro"/>
                <a:cs typeface="Source Code Pro"/>
                <a:sym typeface="Source Code Pro"/>
              </a:rPr>
              <a:t> folder.  </a:t>
            </a:r>
            <a:r>
              <a:rPr lang="uk" sz="1800">
                <a:solidFill>
                  <a:schemeClr val="dk2"/>
                </a:solidFill>
                <a:latin typeface="Source Code Pro"/>
                <a:ea typeface="Source Code Pro"/>
                <a:cs typeface="Source Code Pro"/>
                <a:sym typeface="Source Code Pro"/>
              </a:rPr>
              <a:t>One agent = one </a:t>
            </a:r>
            <a:r>
              <a:rPr b="1" i="1" lang="uk" sz="1800">
                <a:solidFill>
                  <a:schemeClr val="dk2"/>
                </a:solidFill>
                <a:latin typeface="Source Code Pro"/>
                <a:ea typeface="Source Code Pro"/>
                <a:cs typeface="Source Code Pro"/>
                <a:sym typeface="Source Code Pro"/>
              </a:rPr>
              <a:t>.md</a:t>
            </a:r>
            <a:r>
              <a:rPr lang="uk" sz="1800">
                <a:solidFill>
                  <a:schemeClr val="dk2"/>
                </a:solidFill>
                <a:latin typeface="Source Code Pro"/>
                <a:ea typeface="Source Code Pro"/>
                <a:cs typeface="Source Code Pro"/>
                <a:sym typeface="Source Code Pro"/>
              </a:rPr>
              <a:t> file. To differentiate from </a:t>
            </a:r>
            <a:r>
              <a:rPr b="1" lang="uk" sz="1800">
                <a:solidFill>
                  <a:schemeClr val="dk2"/>
                </a:solidFill>
                <a:latin typeface="Source Code Pro"/>
                <a:ea typeface="Source Code Pro"/>
                <a:cs typeface="Source Code Pro"/>
                <a:sym typeface="Source Code Pro"/>
              </a:rPr>
              <a:t>default.md</a:t>
            </a:r>
            <a:r>
              <a:rPr lang="uk" sz="1800">
                <a:solidFill>
                  <a:schemeClr val="dk2"/>
                </a:solidFill>
                <a:latin typeface="Source Code Pro"/>
                <a:ea typeface="Source Code Pro"/>
                <a:cs typeface="Source Code Pro"/>
                <a:sym typeface="Source Code Pro"/>
              </a:rPr>
              <a:t> files, we use the </a:t>
            </a:r>
            <a:r>
              <a:rPr b="1" lang="uk" sz="1800">
                <a:solidFill>
                  <a:schemeClr val="dk2"/>
                </a:solidFill>
                <a:latin typeface="Source Code Pro"/>
                <a:ea typeface="Source Code Pro"/>
                <a:cs typeface="Source Code Pro"/>
                <a:sym typeface="Source Code Pro"/>
              </a:rPr>
              <a:t>*.agent.md</a:t>
            </a:r>
            <a:r>
              <a:rPr lang="uk" sz="1800">
                <a:solidFill>
                  <a:schemeClr val="dk2"/>
                </a:solidFill>
                <a:latin typeface="Source Code Pro"/>
                <a:ea typeface="Source Code Pro"/>
                <a:cs typeface="Source Code Pro"/>
                <a:sym typeface="Source Code Pro"/>
              </a:rPr>
              <a:t> extension.</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Instructions on how to create your own agent </a:t>
            </a:r>
            <a:r>
              <a:rPr lang="uk" sz="1800" u="sng">
                <a:solidFill>
                  <a:schemeClr val="hlink"/>
                </a:solidFill>
                <a:latin typeface="Source Code Pro"/>
                <a:ea typeface="Source Code Pro"/>
                <a:cs typeface="Source Code Pro"/>
                <a:sym typeface="Source Code Pro"/>
                <a:hlinkClick r:id="rId3"/>
              </a:rPr>
              <a:t>here</a:t>
            </a:r>
            <a:r>
              <a:rPr lang="uk" sz="1800">
                <a:solidFill>
                  <a:schemeClr val="dk2"/>
                </a:solidFill>
                <a:latin typeface="Source Code Pro"/>
                <a:ea typeface="Source Code Pro"/>
                <a:cs typeface="Source Code Pro"/>
                <a:sym typeface="Source Code Pro"/>
              </a:rPr>
              <a:t>. When you create your own agent, you will be able to use it in a chat in your CLI (for example how it works in VS Code).</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a:t>
            </a:r>
            <a:r>
              <a:rPr lang="uk" sz="1800">
                <a:solidFill>
                  <a:schemeClr val="dk2"/>
                </a:solidFill>
                <a:latin typeface="Source Code Pro"/>
                <a:ea typeface="Source Code Pro"/>
                <a:cs typeface="Source Code Pro"/>
                <a:sym typeface="Source Code Pro"/>
              </a:rPr>
              <a:t>Useful</a:t>
            </a:r>
            <a:r>
              <a:rPr lang="uk" sz="1800">
                <a:solidFill>
                  <a:schemeClr val="dk2"/>
                </a:solidFill>
                <a:latin typeface="Source Code Pro"/>
                <a:ea typeface="Source Code Pro"/>
                <a:cs typeface="Source Code Pro"/>
                <a:sym typeface="Source Code Pro"/>
              </a:rPr>
              <a:t> </a:t>
            </a:r>
            <a:r>
              <a:rPr lang="uk" sz="1800">
                <a:solidFill>
                  <a:schemeClr val="dk2"/>
                </a:solidFill>
                <a:latin typeface="Source Code Pro"/>
                <a:ea typeface="Source Code Pro"/>
                <a:cs typeface="Source Code Pro"/>
                <a:sym typeface="Source Code Pro"/>
              </a:rPr>
              <a:t>resources: </a:t>
            </a:r>
            <a:r>
              <a:rPr lang="uk" sz="1800" u="sng">
                <a:solidFill>
                  <a:schemeClr val="hlink"/>
                </a:solidFill>
                <a:latin typeface="Source Code Pro"/>
                <a:ea typeface="Source Code Pro"/>
                <a:cs typeface="Source Code Pro"/>
                <a:sym typeface="Source Code Pro"/>
                <a:hlinkClick r:id="rId4"/>
              </a:rPr>
              <a:t>Resource</a:t>
            </a:r>
            <a:r>
              <a:rPr lang="uk" sz="1800">
                <a:solidFill>
                  <a:schemeClr val="dk2"/>
                </a:solidFill>
                <a:latin typeface="Source Code Pro"/>
                <a:ea typeface="Source Code Pro"/>
                <a:cs typeface="Source Code Pro"/>
                <a:sym typeface="Source Code Pro"/>
              </a:rPr>
              <a:t>, </a:t>
            </a:r>
            <a:r>
              <a:rPr lang="uk" sz="1800" u="sng">
                <a:solidFill>
                  <a:schemeClr val="hlink"/>
                </a:solidFill>
                <a:latin typeface="Source Code Pro"/>
                <a:ea typeface="Source Code Pro"/>
                <a:cs typeface="Source Code Pro"/>
                <a:sym typeface="Source Code Pro"/>
                <a:hlinkClick r:id="rId5"/>
              </a:rPr>
              <a:t>Resource 2</a:t>
            </a:r>
            <a:endParaRPr sz="1800">
              <a:solidFill>
                <a:schemeClr val="dk2"/>
              </a:solidFill>
              <a:latin typeface="Source Code Pro"/>
              <a:ea typeface="Source Code Pro"/>
              <a:cs typeface="Source Code Pro"/>
              <a:sym typeface="Source Code Pro"/>
            </a:endParaRPr>
          </a:p>
        </p:txBody>
      </p:sp>
      <p:pic>
        <p:nvPicPr>
          <p:cNvPr id="149" name="Google Shape;149;p24"/>
          <p:cNvPicPr preferRelativeResize="0"/>
          <p:nvPr/>
        </p:nvPicPr>
        <p:blipFill>
          <a:blip r:embed="rId6">
            <a:alphaModFix/>
          </a:blip>
          <a:stretch>
            <a:fillRect/>
          </a:stretch>
        </p:blipFill>
        <p:spPr>
          <a:xfrm>
            <a:off x="6416075" y="1254575"/>
            <a:ext cx="2620575" cy="1355625"/>
          </a:xfrm>
          <a:prstGeom prst="rect">
            <a:avLst/>
          </a:prstGeom>
          <a:noFill/>
          <a:ln>
            <a:noFill/>
          </a:ln>
        </p:spPr>
      </p:pic>
      <p:pic>
        <p:nvPicPr>
          <p:cNvPr id="150" name="Google Shape;150;p24"/>
          <p:cNvPicPr preferRelativeResize="0"/>
          <p:nvPr/>
        </p:nvPicPr>
        <p:blipFill>
          <a:blip r:embed="rId7">
            <a:alphaModFix/>
          </a:blip>
          <a:stretch>
            <a:fillRect/>
          </a:stretch>
        </p:blipFill>
        <p:spPr>
          <a:xfrm>
            <a:off x="6708070" y="2737570"/>
            <a:ext cx="2328575" cy="2201475"/>
          </a:xfrm>
          <a:prstGeom prst="rect">
            <a:avLst/>
          </a:prstGeom>
          <a:noFill/>
          <a:ln>
            <a:noFill/>
          </a:ln>
        </p:spPr>
      </p:pic>
      <p:sp>
        <p:nvSpPr>
          <p:cNvPr id="151" name="Google Shape;151;p24"/>
          <p:cNvSpPr txBox="1"/>
          <p:nvPr>
            <p:ph idx="12" type="sldNum"/>
          </p:nvPr>
        </p:nvSpPr>
        <p:spPr>
          <a:xfrm>
            <a:off x="8280172" y="4663225"/>
            <a:ext cx="7410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473400" y="118950"/>
            <a:ext cx="8458200" cy="5577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uk"/>
              <a:t>Instructions for Agent</a:t>
            </a:r>
            <a:endParaRPr/>
          </a:p>
        </p:txBody>
      </p:sp>
      <p:sp>
        <p:nvSpPr>
          <p:cNvPr id="157" name="Google Shape;157;p25"/>
          <p:cNvSpPr txBox="1"/>
          <p:nvPr/>
        </p:nvSpPr>
        <p:spPr>
          <a:xfrm>
            <a:off x="278250" y="825200"/>
            <a:ext cx="3401100" cy="30411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If you do not want to create your own agent, but you have some instructions, notes that must be considered by the AI agent </a:t>
            </a:r>
            <a:r>
              <a:rPr lang="uk" sz="1800">
                <a:solidFill>
                  <a:schemeClr val="dk2"/>
                </a:solidFill>
                <a:latin typeface="Source Code Pro"/>
                <a:ea typeface="Source Code Pro"/>
                <a:cs typeface="Source Code Pro"/>
                <a:sym typeface="Source Code Pro"/>
              </a:rPr>
              <a:t>about</a:t>
            </a:r>
            <a:r>
              <a:rPr lang="uk" sz="1800">
                <a:solidFill>
                  <a:schemeClr val="dk2"/>
                </a:solidFill>
                <a:latin typeface="Source Code Pro"/>
                <a:ea typeface="Source Code Pro"/>
                <a:cs typeface="Source Code Pro"/>
                <a:sym typeface="Source Code Pro"/>
              </a:rPr>
              <a:t> your project you can use </a:t>
            </a:r>
            <a:r>
              <a:rPr b="1" lang="uk" sz="1800">
                <a:solidFill>
                  <a:schemeClr val="dk2"/>
                </a:solidFill>
                <a:uFill>
                  <a:noFill/>
                </a:uFill>
                <a:latin typeface="Source Code Pro"/>
                <a:ea typeface="Source Code Pro"/>
                <a:cs typeface="Source Code Pro"/>
                <a:sym typeface="Source Code Pro"/>
                <a:hlinkClick r:id="rId3">
                  <a:extLst>
                    <a:ext uri="{A12FA001-AC4F-418D-AE19-62706E023703}">
                      <ahyp:hlinkClr val="tx"/>
                    </a:ext>
                  </a:extLst>
                </a:hlinkClick>
              </a:rPr>
              <a:t>copilot-insturctions.md</a:t>
            </a:r>
            <a:r>
              <a:rPr lang="uk" sz="1800">
                <a:solidFill>
                  <a:schemeClr val="dk2"/>
                </a:solidFill>
                <a:latin typeface="Source Code Pro"/>
                <a:ea typeface="Source Code Pro"/>
                <a:cs typeface="Source Code Pro"/>
                <a:sym typeface="Source Code Pro"/>
              </a:rPr>
              <a:t> file.</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p:txBody>
      </p:sp>
      <p:pic>
        <p:nvPicPr>
          <p:cNvPr id="158" name="Google Shape;158;p25"/>
          <p:cNvPicPr preferRelativeResize="0"/>
          <p:nvPr/>
        </p:nvPicPr>
        <p:blipFill rotWithShape="1">
          <a:blip r:embed="rId4">
            <a:alphaModFix/>
          </a:blip>
          <a:srcRect b="2230" l="4710" r="-4710" t="-2230"/>
          <a:stretch/>
        </p:blipFill>
        <p:spPr>
          <a:xfrm>
            <a:off x="3767650" y="876175"/>
            <a:ext cx="5254999" cy="2989974"/>
          </a:xfrm>
          <a:prstGeom prst="rect">
            <a:avLst/>
          </a:prstGeom>
          <a:noFill/>
          <a:ln>
            <a:noFill/>
          </a:ln>
        </p:spPr>
      </p:pic>
      <p:sp>
        <p:nvSpPr>
          <p:cNvPr id="159" name="Google Shape;159;p25"/>
          <p:cNvSpPr txBox="1"/>
          <p:nvPr/>
        </p:nvSpPr>
        <p:spPr>
          <a:xfrm>
            <a:off x="515225" y="3938250"/>
            <a:ext cx="8200800" cy="10548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This file is a stable set of instructions which is considered before each user prompt. All content from this file will be put into context window before the prompt.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p:txBody>
      </p:sp>
      <p:sp>
        <p:nvSpPr>
          <p:cNvPr id="160" name="Google Shape;160;p25"/>
          <p:cNvSpPr txBox="1"/>
          <p:nvPr>
            <p:ph idx="12" type="sldNum"/>
          </p:nvPr>
        </p:nvSpPr>
        <p:spPr>
          <a:xfrm>
            <a:off x="8330725" y="4663225"/>
            <a:ext cx="6903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6"/>
          <p:cNvSpPr txBox="1"/>
          <p:nvPr>
            <p:ph type="title"/>
          </p:nvPr>
        </p:nvSpPr>
        <p:spPr>
          <a:xfrm>
            <a:off x="490250" y="244400"/>
            <a:ext cx="8341800" cy="762000"/>
          </a:xfrm>
          <a:prstGeom prst="rect">
            <a:avLst/>
          </a:prstGeom>
        </p:spPr>
        <p:txBody>
          <a:bodyPr anchorCtr="0" anchor="ctr" bIns="91425" lIns="91425" spcFirstLastPara="1" rIns="91425" wrap="square" tIns="91425">
            <a:normAutofit fontScale="90000"/>
          </a:bodyPr>
          <a:lstStyle/>
          <a:p>
            <a:pPr indent="0" lvl="0" marL="0" rtl="0" algn="l">
              <a:spcBef>
                <a:spcPts val="0"/>
              </a:spcBef>
              <a:spcAft>
                <a:spcPts val="0"/>
              </a:spcAft>
              <a:buNone/>
            </a:pPr>
            <a:r>
              <a:rPr lang="uk"/>
              <a:t>Additional Agent Customization </a:t>
            </a:r>
            <a:endParaRPr/>
          </a:p>
        </p:txBody>
      </p:sp>
      <p:sp>
        <p:nvSpPr>
          <p:cNvPr id="166" name="Google Shape;166;p26"/>
          <p:cNvSpPr txBox="1"/>
          <p:nvPr/>
        </p:nvSpPr>
        <p:spPr>
          <a:xfrm>
            <a:off x="222500" y="1117925"/>
            <a:ext cx="8697900" cy="380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a:t>
            </a:r>
            <a:r>
              <a:rPr lang="uk" sz="1800">
                <a:solidFill>
                  <a:schemeClr val="dk2"/>
                </a:solidFill>
                <a:latin typeface="Source Code Pro"/>
                <a:ea typeface="Source Code Pro"/>
                <a:cs typeface="Source Code Pro"/>
                <a:sym typeface="Source Code Pro"/>
              </a:rPr>
              <a:t>To improve your agent you can set some additional instructions, skills or other options from the list:</a:t>
            </a:r>
            <a:br>
              <a:rPr lang="uk" sz="1800">
                <a:solidFill>
                  <a:schemeClr val="dk2"/>
                </a:solidFill>
                <a:latin typeface="Source Code Pro"/>
                <a:ea typeface="Source Code Pro"/>
                <a:cs typeface="Source Code Pro"/>
                <a:sym typeface="Source Code Pro"/>
              </a:rPr>
            </a:b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instructions/</a:t>
            </a:r>
            <a:r>
              <a:rPr lang="uk" sz="1800">
                <a:solidFill>
                  <a:schemeClr val="dk2"/>
                </a:solidFill>
                <a:latin typeface="Source Code Pro"/>
                <a:ea typeface="Source Code Pro"/>
                <a:cs typeface="Source Code Pro"/>
                <a:sym typeface="Source Code Pro"/>
              </a:rPr>
              <a:t> - these are files which are not considered</a:t>
            </a:r>
            <a:r>
              <a:rPr lang="uk" sz="1800">
                <a:solidFill>
                  <a:schemeClr val="dk2"/>
                </a:solidFill>
                <a:latin typeface="Source Code Pro"/>
                <a:ea typeface="Source Code Pro"/>
                <a:cs typeface="Source Code Pro"/>
                <a:sym typeface="Source Code Pro"/>
              </a:rPr>
              <a:t> before each prompt, but can be considered if</a:t>
            </a:r>
            <a:r>
              <a:rPr lang="uk" sz="1800">
                <a:solidFill>
                  <a:schemeClr val="dk2"/>
                </a:solidFill>
                <a:latin typeface="Source Code Pro"/>
                <a:ea typeface="Source Code Pro"/>
                <a:cs typeface="Source Code Pro"/>
                <a:sym typeface="Source Code Pro"/>
              </a:rPr>
              <a:t> the file you are currently editing or want to edit matches the </a:t>
            </a:r>
            <a:r>
              <a:rPr lang="uk" sz="1800">
                <a:solidFill>
                  <a:schemeClr val="dk2"/>
                </a:solidFill>
                <a:latin typeface="Source Code Pro"/>
                <a:ea typeface="Source Code Pro"/>
                <a:cs typeface="Source Code Pro"/>
                <a:sym typeface="Source Code Pro"/>
              </a:rPr>
              <a:t>specified</a:t>
            </a:r>
            <a:r>
              <a:rPr lang="uk" sz="1800">
                <a:solidFill>
                  <a:schemeClr val="dk2"/>
                </a:solidFill>
                <a:latin typeface="Source Code Pro"/>
                <a:ea typeface="Source Code Pro"/>
                <a:cs typeface="Source Code Pro"/>
                <a:sym typeface="Source Code Pro"/>
              </a:rPr>
              <a:t> path pattern (using the </a:t>
            </a:r>
            <a:r>
              <a:rPr b="1" lang="uk" sz="1800">
                <a:solidFill>
                  <a:schemeClr val="dk2"/>
                </a:solidFill>
                <a:latin typeface="Source Code Pro"/>
                <a:ea typeface="Source Code Pro"/>
                <a:cs typeface="Source Code Pro"/>
                <a:sym typeface="Source Code Pro"/>
              </a:rPr>
              <a:t>applyTo</a:t>
            </a:r>
            <a:r>
              <a:rPr lang="uk" sz="1800">
                <a:solidFill>
                  <a:schemeClr val="dk2"/>
                </a:solidFill>
                <a:latin typeface="Source Code Pro"/>
                <a:ea typeface="Source Code Pro"/>
                <a:cs typeface="Source Code Pro"/>
                <a:sym typeface="Source Code Pro"/>
              </a:rPr>
              <a:t> property) defined within it. The useful resources: </a:t>
            </a:r>
            <a:r>
              <a:rPr lang="uk" sz="1800" u="sng">
                <a:solidFill>
                  <a:schemeClr val="hlink"/>
                </a:solidFill>
                <a:latin typeface="Source Code Pro"/>
                <a:ea typeface="Source Code Pro"/>
                <a:cs typeface="Source Code Pro"/>
                <a:sym typeface="Source Code Pro"/>
                <a:hlinkClick r:id="rId3"/>
              </a:rPr>
              <a:t>Github Docs</a:t>
            </a:r>
            <a:r>
              <a:rPr lang="uk" sz="1800">
                <a:solidFill>
                  <a:schemeClr val="dk2"/>
                </a:solidFill>
                <a:latin typeface="Source Code Pro"/>
                <a:ea typeface="Source Code Pro"/>
                <a:cs typeface="Source Code Pro"/>
                <a:sym typeface="Source Code Pro"/>
              </a:rPr>
              <a:t>, </a:t>
            </a:r>
            <a:r>
              <a:rPr lang="uk" sz="1800" u="sng">
                <a:solidFill>
                  <a:schemeClr val="hlink"/>
                </a:solidFill>
                <a:latin typeface="Source Code Pro"/>
                <a:ea typeface="Source Code Pro"/>
                <a:cs typeface="Source Code Pro"/>
                <a:sym typeface="Source Code Pro"/>
                <a:hlinkClick r:id="rId4"/>
              </a:rPr>
              <a:t>Github Docs2</a:t>
            </a:r>
            <a:r>
              <a:rPr lang="uk" sz="1800">
                <a:solidFill>
                  <a:schemeClr val="dk2"/>
                </a:solidFill>
                <a:latin typeface="Source Code Pro"/>
                <a:ea typeface="Source Code Pro"/>
                <a:cs typeface="Source Code Pro"/>
                <a:sym typeface="Source Code Pro"/>
              </a:rPr>
              <a:t>, </a:t>
            </a:r>
            <a:r>
              <a:rPr lang="uk" sz="1800" u="sng">
                <a:solidFill>
                  <a:schemeClr val="hlink"/>
                </a:solidFill>
                <a:latin typeface="Source Code Pro"/>
                <a:ea typeface="Source Code Pro"/>
                <a:cs typeface="Source Code Pro"/>
                <a:sym typeface="Source Code Pro"/>
                <a:hlinkClick r:id="rId5"/>
              </a:rPr>
              <a:t>Tips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prompts/</a:t>
            </a:r>
            <a:r>
              <a:rPr lang="uk" sz="1800">
                <a:solidFill>
                  <a:schemeClr val="dk2"/>
                </a:solidFill>
                <a:latin typeface="Source Code Pro"/>
                <a:ea typeface="Source Code Pro"/>
                <a:cs typeface="Source Code Pro"/>
                <a:sym typeface="Source Code Pro"/>
              </a:rPr>
              <a:t> - stores standalone </a:t>
            </a:r>
            <a:r>
              <a:rPr b="1" lang="uk" sz="1800">
                <a:solidFill>
                  <a:schemeClr val="dk2"/>
                </a:solidFill>
                <a:latin typeface="Source Code Pro"/>
                <a:ea typeface="Source Code Pro"/>
                <a:cs typeface="Source Code Pro"/>
                <a:sym typeface="Source Code Pro"/>
              </a:rPr>
              <a:t>*.</a:t>
            </a:r>
            <a:r>
              <a:rPr b="1" lang="uk" sz="1800">
                <a:solidFill>
                  <a:schemeClr val="dk2"/>
                </a:solidFill>
                <a:uFill>
                  <a:noFill/>
                </a:uFill>
                <a:latin typeface="Source Code Pro"/>
                <a:ea typeface="Source Code Pro"/>
                <a:cs typeface="Source Code Pro"/>
                <a:sym typeface="Source Code Pro"/>
                <a:hlinkClick r:id="rId6">
                  <a:extLst>
                    <a:ext uri="{A12FA001-AC4F-418D-AE19-62706E023703}">
                      <ahyp:hlinkClr val="tx"/>
                    </a:ext>
                  </a:extLst>
                </a:hlinkClick>
              </a:rPr>
              <a:t>prompt.md</a:t>
            </a:r>
            <a:r>
              <a:rPr lang="uk" sz="1800">
                <a:solidFill>
                  <a:schemeClr val="dk2"/>
                </a:solidFill>
                <a:latin typeface="Source Code Pro"/>
                <a:ea typeface="Source Code Pro"/>
                <a:cs typeface="Source Code Pro"/>
                <a:sym typeface="Source Code Pro"/>
              </a:rPr>
              <a:t> templates that can include input variables. </a:t>
            </a:r>
            <a:r>
              <a:rPr lang="uk" sz="1800">
                <a:solidFill>
                  <a:schemeClr val="dk2"/>
                </a:solidFill>
                <a:latin typeface="Source Code Pro"/>
                <a:ea typeface="Source Code Pro"/>
                <a:cs typeface="Source Code Pro"/>
                <a:sym typeface="Source Code Pro"/>
              </a:rPr>
              <a:t>Instead</a:t>
            </a:r>
            <a:r>
              <a:rPr lang="uk" sz="1800">
                <a:solidFill>
                  <a:schemeClr val="dk2"/>
                </a:solidFill>
                <a:latin typeface="Source Code Pro"/>
                <a:ea typeface="Source Code Pro"/>
                <a:cs typeface="Source Code Pro"/>
                <a:sym typeface="Source Code Pro"/>
              </a:rPr>
              <a:t> of manually </a:t>
            </a:r>
            <a:r>
              <a:rPr lang="uk" sz="1800">
                <a:solidFill>
                  <a:schemeClr val="dk2"/>
                </a:solidFill>
                <a:latin typeface="Source Code Pro"/>
                <a:ea typeface="Source Code Pro"/>
                <a:cs typeface="Source Code Pro"/>
                <a:sym typeface="Source Code Pro"/>
              </a:rPr>
              <a:t>typing</a:t>
            </a:r>
            <a:r>
              <a:rPr lang="uk" sz="1800">
                <a:solidFill>
                  <a:schemeClr val="dk2"/>
                </a:solidFill>
                <a:latin typeface="Source Code Pro"/>
                <a:ea typeface="Source Code Pro"/>
                <a:cs typeface="Source Code Pro"/>
                <a:sym typeface="Source Code Pro"/>
              </a:rPr>
              <a:t> complex </a:t>
            </a:r>
            <a:r>
              <a:rPr lang="uk" sz="1800">
                <a:solidFill>
                  <a:schemeClr val="dk2"/>
                </a:solidFill>
                <a:latin typeface="Source Code Pro"/>
                <a:ea typeface="Source Code Pro"/>
                <a:cs typeface="Source Code Pro"/>
                <a:sym typeface="Source Code Pro"/>
              </a:rPr>
              <a:t>instructions</a:t>
            </a:r>
            <a:r>
              <a:rPr lang="uk" sz="1800">
                <a:solidFill>
                  <a:schemeClr val="dk2"/>
                </a:solidFill>
                <a:latin typeface="Source Code Pro"/>
                <a:ea typeface="Source Code Pro"/>
                <a:cs typeface="Source Code Pro"/>
                <a:sym typeface="Source Code Pro"/>
              </a:rPr>
              <a:t>, you save them here and execute them directly in a chat as a slash command. </a:t>
            </a:r>
            <a:endParaRPr sz="1800">
              <a:solidFill>
                <a:schemeClr val="dk2"/>
              </a:solidFill>
              <a:latin typeface="Source Code Pro"/>
              <a:ea typeface="Source Code Pro"/>
              <a:cs typeface="Source Code Pro"/>
              <a:sym typeface="Source Code Pro"/>
            </a:endParaRPr>
          </a:p>
        </p:txBody>
      </p:sp>
      <p:sp>
        <p:nvSpPr>
          <p:cNvPr id="167" name="Google Shape;167;p26"/>
          <p:cNvSpPr txBox="1"/>
          <p:nvPr>
            <p:ph idx="12" type="sldNum"/>
          </p:nvPr>
        </p:nvSpPr>
        <p:spPr>
          <a:xfrm>
            <a:off x="8309073" y="4663225"/>
            <a:ext cx="7122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id="172" name="Google Shape;172;p27"/>
          <p:cNvPicPr preferRelativeResize="0"/>
          <p:nvPr/>
        </p:nvPicPr>
        <p:blipFill>
          <a:blip r:embed="rId3">
            <a:alphaModFix/>
          </a:blip>
          <a:stretch>
            <a:fillRect/>
          </a:stretch>
        </p:blipFill>
        <p:spPr>
          <a:xfrm>
            <a:off x="4906001" y="277475"/>
            <a:ext cx="3108525" cy="1485600"/>
          </a:xfrm>
          <a:prstGeom prst="rect">
            <a:avLst/>
          </a:prstGeom>
          <a:noFill/>
          <a:ln>
            <a:noFill/>
          </a:ln>
        </p:spPr>
      </p:pic>
      <p:pic>
        <p:nvPicPr>
          <p:cNvPr id="173" name="Google Shape;173;p27"/>
          <p:cNvPicPr preferRelativeResize="0"/>
          <p:nvPr/>
        </p:nvPicPr>
        <p:blipFill>
          <a:blip r:embed="rId4">
            <a:alphaModFix/>
          </a:blip>
          <a:stretch>
            <a:fillRect/>
          </a:stretch>
        </p:blipFill>
        <p:spPr>
          <a:xfrm>
            <a:off x="807900" y="247533"/>
            <a:ext cx="3108526" cy="1515542"/>
          </a:xfrm>
          <a:prstGeom prst="rect">
            <a:avLst/>
          </a:prstGeom>
          <a:noFill/>
          <a:ln>
            <a:noFill/>
          </a:ln>
        </p:spPr>
      </p:pic>
      <p:sp>
        <p:nvSpPr>
          <p:cNvPr id="174" name="Google Shape;174;p27"/>
          <p:cNvSpPr txBox="1"/>
          <p:nvPr/>
        </p:nvSpPr>
        <p:spPr>
          <a:xfrm>
            <a:off x="171400" y="3041500"/>
            <a:ext cx="5575500" cy="2002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p:txBody>
      </p:sp>
      <p:sp>
        <p:nvSpPr>
          <p:cNvPr id="175" name="Google Shape;175;p27"/>
          <p:cNvSpPr txBox="1"/>
          <p:nvPr/>
        </p:nvSpPr>
        <p:spPr>
          <a:xfrm>
            <a:off x="334025" y="2093650"/>
            <a:ext cx="8637600" cy="286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Useful instructions for </a:t>
            </a:r>
            <a:r>
              <a:rPr b="1" lang="uk" sz="1800">
                <a:solidFill>
                  <a:schemeClr val="dk2"/>
                </a:solidFill>
                <a:latin typeface="Source Code Pro"/>
                <a:ea typeface="Source Code Pro"/>
                <a:cs typeface="Source Code Pro"/>
                <a:sym typeface="Source Code Pro"/>
              </a:rPr>
              <a:t>prompts </a:t>
            </a:r>
            <a:r>
              <a:rPr lang="uk" sz="1800">
                <a:solidFill>
                  <a:schemeClr val="dk2"/>
                </a:solidFill>
                <a:latin typeface="Source Code Pro"/>
                <a:ea typeface="Source Code Pro"/>
                <a:cs typeface="Source Code Pro"/>
                <a:sym typeface="Source Code Pro"/>
              </a:rPr>
              <a:t>files: </a:t>
            </a:r>
            <a:r>
              <a:rPr lang="uk" sz="1800" u="sng">
                <a:solidFill>
                  <a:schemeClr val="hlink"/>
                </a:solidFill>
                <a:latin typeface="Source Code Pro"/>
                <a:ea typeface="Source Code Pro"/>
                <a:cs typeface="Source Code Pro"/>
                <a:sym typeface="Source Code Pro"/>
                <a:hlinkClick r:id="rId5"/>
              </a:rPr>
              <a:t>VS Code integration</a:t>
            </a:r>
            <a:r>
              <a:rPr lang="uk" sz="1800">
                <a:solidFill>
                  <a:schemeClr val="dk2"/>
                </a:solidFill>
                <a:latin typeface="Source Code Pro"/>
                <a:ea typeface="Source Code Pro"/>
                <a:cs typeface="Source Code Pro"/>
                <a:sym typeface="Source Code Pro"/>
              </a:rPr>
              <a:t>, </a:t>
            </a:r>
            <a:r>
              <a:rPr lang="uk" sz="1800" u="sng">
                <a:solidFill>
                  <a:schemeClr val="hlink"/>
                </a:solidFill>
                <a:latin typeface="Source Code Pro"/>
                <a:ea typeface="Source Code Pro"/>
                <a:cs typeface="Source Code Pro"/>
                <a:sym typeface="Source Code Pro"/>
                <a:hlinkClick r:id="rId6"/>
              </a:rPr>
              <a:t>Video Guide</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hooks/</a:t>
            </a:r>
            <a:r>
              <a:rPr lang="uk" sz="1800">
                <a:solidFill>
                  <a:schemeClr val="dk2"/>
                </a:solidFill>
                <a:latin typeface="Source Code Pro"/>
                <a:ea typeface="Source Code Pro"/>
                <a:cs typeface="Source Code Pro"/>
                <a:sym typeface="Source Code Pro"/>
              </a:rPr>
              <a:t> - a directory containing JSON files that trigger automated scripts during specific AI lifecycle events (like before or after the AI uses a tool). Their main purpose is to provide deterministic, code-driven automation to block dangerous commands, run linters, and create audit trails. </a:t>
            </a:r>
            <a:endParaRPr sz="1800">
              <a:solidFill>
                <a:schemeClr val="dk2"/>
              </a:solidFill>
              <a:latin typeface="Source Code Pro"/>
              <a:ea typeface="Source Code Pro"/>
              <a:cs typeface="Source Code Pro"/>
              <a:sym typeface="Source Code Pro"/>
            </a:endParaRPr>
          </a:p>
        </p:txBody>
      </p:sp>
      <p:sp>
        <p:nvSpPr>
          <p:cNvPr id="176" name="Google Shape;176;p27"/>
          <p:cNvSpPr txBox="1"/>
          <p:nvPr>
            <p:ph idx="12" type="sldNum"/>
          </p:nvPr>
        </p:nvSpPr>
        <p:spPr>
          <a:xfrm>
            <a:off x="8337950" y="4663225"/>
            <a:ext cx="6831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28"/>
          <p:cNvPicPr preferRelativeResize="0"/>
          <p:nvPr/>
        </p:nvPicPr>
        <p:blipFill>
          <a:blip r:embed="rId3">
            <a:alphaModFix/>
          </a:blip>
          <a:stretch>
            <a:fillRect/>
          </a:stretch>
        </p:blipFill>
        <p:spPr>
          <a:xfrm>
            <a:off x="119900" y="356925"/>
            <a:ext cx="5176426" cy="1885200"/>
          </a:xfrm>
          <a:prstGeom prst="rect">
            <a:avLst/>
          </a:prstGeom>
          <a:noFill/>
          <a:ln>
            <a:noFill/>
          </a:ln>
        </p:spPr>
      </p:pic>
      <p:sp>
        <p:nvSpPr>
          <p:cNvPr id="182" name="Google Shape;182;p28"/>
          <p:cNvSpPr txBox="1"/>
          <p:nvPr/>
        </p:nvSpPr>
        <p:spPr>
          <a:xfrm>
            <a:off x="5428550" y="123925"/>
            <a:ext cx="3535800" cy="271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Additional information about hooks:</a:t>
            </a:r>
            <a:r>
              <a:rPr lang="uk" sz="1800" u="sng">
                <a:solidFill>
                  <a:schemeClr val="hlink"/>
                </a:solidFill>
                <a:latin typeface="Source Code Pro"/>
                <a:ea typeface="Source Code Pro"/>
                <a:cs typeface="Source Code Pro"/>
                <a:sym typeface="Source Code Pro"/>
                <a:hlinkClick r:id="rId4"/>
              </a:rPr>
              <a:t>Github Docs</a:t>
            </a:r>
            <a:r>
              <a:rPr lang="uk" sz="1800">
                <a:solidFill>
                  <a:schemeClr val="dk2"/>
                </a:solidFill>
                <a:latin typeface="Source Code Pro"/>
                <a:ea typeface="Source Code Pro"/>
                <a:cs typeface="Source Code Pro"/>
                <a:sym typeface="Source Code Pro"/>
              </a:rPr>
              <a:t>, </a:t>
            </a:r>
            <a:r>
              <a:rPr lang="uk" sz="1800" u="sng">
                <a:solidFill>
                  <a:schemeClr val="hlink"/>
                </a:solidFill>
                <a:latin typeface="Source Code Pro"/>
                <a:ea typeface="Source Code Pro"/>
                <a:cs typeface="Source Code Pro"/>
                <a:sym typeface="Source Code Pro"/>
                <a:hlinkClick r:id="rId5"/>
              </a:rPr>
              <a:t>For VS Code</a:t>
            </a:r>
            <a:r>
              <a:rPr lang="uk" sz="1800">
                <a:solidFill>
                  <a:schemeClr val="dk2"/>
                </a:solidFill>
                <a:latin typeface="Source Code Pro"/>
                <a:ea typeface="Source Code Pro"/>
                <a:cs typeface="Source Code Pro"/>
                <a:sym typeface="Source Code Pro"/>
              </a:rPr>
              <a:t>, </a:t>
            </a:r>
            <a:r>
              <a:rPr lang="uk" sz="1800" u="sng">
                <a:solidFill>
                  <a:schemeClr val="hlink"/>
                </a:solidFill>
                <a:latin typeface="Source Code Pro"/>
                <a:ea typeface="Source Code Pro"/>
                <a:cs typeface="Source Code Pro"/>
                <a:sym typeface="Source Code Pro"/>
                <a:hlinkClick r:id="rId6"/>
              </a:rPr>
              <a:t>Github Docs 2</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Each hook has a specific lifecycle event when it must be executed, such as </a:t>
            </a:r>
            <a:r>
              <a:rPr b="1" lang="uk" sz="1800">
                <a:solidFill>
                  <a:schemeClr val="dk2"/>
                </a:solidFill>
                <a:latin typeface="Source Code Pro"/>
                <a:ea typeface="Source Code Pro"/>
                <a:cs typeface="Source Code Pro"/>
                <a:sym typeface="Source Code Pro"/>
              </a:rPr>
              <a:t>PostToolUse</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p:txBody>
      </p:sp>
      <p:sp>
        <p:nvSpPr>
          <p:cNvPr id="183" name="Google Shape;183;p28"/>
          <p:cNvSpPr txBox="1"/>
          <p:nvPr/>
        </p:nvSpPr>
        <p:spPr>
          <a:xfrm>
            <a:off x="171800" y="2837425"/>
            <a:ext cx="8688900" cy="2197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skills/</a:t>
            </a:r>
            <a:r>
              <a:rPr lang="uk" sz="1800">
                <a:solidFill>
                  <a:schemeClr val="dk2"/>
                </a:solidFill>
                <a:latin typeface="Source Code Pro"/>
                <a:ea typeface="Source Code Pro"/>
                <a:cs typeface="Source Code Pro"/>
                <a:sym typeface="Source Code Pro"/>
              </a:rPr>
              <a:t> - a directory of bundled tools and instructions that the AI automatically discovers and loads into its context whenever they are relevant to your current prompt.</a:t>
            </a:r>
            <a:endParaRPr sz="1800">
              <a:solidFill>
                <a:schemeClr val="dk2"/>
              </a:solidFill>
              <a:latin typeface="Source Code Pro"/>
              <a:ea typeface="Source Code Pro"/>
              <a:cs typeface="Source Code Pro"/>
              <a:sym typeface="Source Code Pro"/>
            </a:endParaRPr>
          </a:p>
          <a:p>
            <a:pPr indent="0" lvl="0" marL="45720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Skills are the best way to create a curated, specific set of instructions which the AI agent will reuse each time.</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Some useful resources: </a:t>
            </a:r>
            <a:r>
              <a:rPr lang="uk" sz="1800" u="sng">
                <a:solidFill>
                  <a:schemeClr val="hlink"/>
                </a:solidFill>
                <a:latin typeface="Source Code Pro"/>
                <a:ea typeface="Source Code Pro"/>
                <a:cs typeface="Source Code Pro"/>
                <a:sym typeface="Source Code Pro"/>
                <a:hlinkClick r:id="rId7"/>
              </a:rPr>
              <a:t>Github Docs</a:t>
            </a:r>
            <a:r>
              <a:rPr lang="uk" sz="1800">
                <a:solidFill>
                  <a:schemeClr val="dk2"/>
                </a:solidFill>
                <a:latin typeface="Source Code Pro"/>
                <a:ea typeface="Source Code Pro"/>
                <a:cs typeface="Source Code Pro"/>
                <a:sym typeface="Source Code Pro"/>
              </a:rPr>
              <a:t>,</a:t>
            </a:r>
            <a:r>
              <a:rPr lang="uk" sz="1800" u="sng">
                <a:solidFill>
                  <a:schemeClr val="hlink"/>
                </a:solidFill>
                <a:latin typeface="Source Code Pro"/>
                <a:ea typeface="Source Code Pro"/>
                <a:cs typeface="Source Code Pro"/>
                <a:sym typeface="Source Code Pro"/>
                <a:hlinkClick r:id="rId8"/>
              </a:rPr>
              <a:t>Guide</a:t>
            </a:r>
            <a:r>
              <a:rPr lang="uk" sz="1800">
                <a:solidFill>
                  <a:schemeClr val="dk2"/>
                </a:solidFill>
                <a:latin typeface="Source Code Pro"/>
                <a:ea typeface="Source Code Pro"/>
                <a:cs typeface="Source Code Pro"/>
                <a:sym typeface="Source Code Pro"/>
              </a:rPr>
              <a:t> </a:t>
            </a:r>
            <a:endParaRPr sz="1800">
              <a:solidFill>
                <a:schemeClr val="dk2"/>
              </a:solidFill>
              <a:latin typeface="Source Code Pro"/>
              <a:ea typeface="Source Code Pro"/>
              <a:cs typeface="Source Code Pro"/>
              <a:sym typeface="Source Code Pro"/>
            </a:endParaRPr>
          </a:p>
        </p:txBody>
      </p:sp>
      <p:sp>
        <p:nvSpPr>
          <p:cNvPr id="184" name="Google Shape;184;p28"/>
          <p:cNvSpPr txBox="1"/>
          <p:nvPr>
            <p:ph idx="12" type="sldNum"/>
          </p:nvPr>
        </p:nvSpPr>
        <p:spPr>
          <a:xfrm>
            <a:off x="8352398" y="4663225"/>
            <a:ext cx="6687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29"/>
          <p:cNvPicPr preferRelativeResize="0"/>
          <p:nvPr/>
        </p:nvPicPr>
        <p:blipFill>
          <a:blip r:embed="rId3">
            <a:alphaModFix/>
          </a:blip>
          <a:stretch>
            <a:fillRect/>
          </a:stretch>
        </p:blipFill>
        <p:spPr>
          <a:xfrm>
            <a:off x="7112650" y="152400"/>
            <a:ext cx="1843988" cy="4838701"/>
          </a:xfrm>
          <a:prstGeom prst="rect">
            <a:avLst/>
          </a:prstGeom>
          <a:noFill/>
          <a:ln>
            <a:noFill/>
          </a:ln>
        </p:spPr>
      </p:pic>
      <p:pic>
        <p:nvPicPr>
          <p:cNvPr id="190" name="Google Shape;190;p29"/>
          <p:cNvPicPr preferRelativeResize="0"/>
          <p:nvPr/>
        </p:nvPicPr>
        <p:blipFill>
          <a:blip r:embed="rId4">
            <a:alphaModFix/>
          </a:blip>
          <a:stretch>
            <a:fillRect/>
          </a:stretch>
        </p:blipFill>
        <p:spPr>
          <a:xfrm>
            <a:off x="4701175" y="152400"/>
            <a:ext cx="2230675" cy="1830150"/>
          </a:xfrm>
          <a:prstGeom prst="rect">
            <a:avLst/>
          </a:prstGeom>
          <a:noFill/>
          <a:ln>
            <a:noFill/>
          </a:ln>
        </p:spPr>
      </p:pic>
      <p:sp>
        <p:nvSpPr>
          <p:cNvPr id="191" name="Google Shape;191;p29"/>
          <p:cNvSpPr txBox="1"/>
          <p:nvPr/>
        </p:nvSpPr>
        <p:spPr>
          <a:xfrm>
            <a:off x="176050" y="91075"/>
            <a:ext cx="4344300" cy="189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Each skill has key parameters in the .</a:t>
            </a:r>
            <a:r>
              <a:rPr b="1" lang="uk" sz="1800">
                <a:solidFill>
                  <a:schemeClr val="dk2"/>
                </a:solidFill>
                <a:latin typeface="Source Code Pro"/>
                <a:ea typeface="Source Code Pro"/>
                <a:cs typeface="Source Code Pro"/>
                <a:sym typeface="Source Code Pro"/>
              </a:rPr>
              <a:t>yml</a:t>
            </a:r>
            <a:r>
              <a:rPr lang="uk" sz="1800">
                <a:solidFill>
                  <a:schemeClr val="dk2"/>
                </a:solidFill>
                <a:latin typeface="Source Code Pro"/>
                <a:ea typeface="Source Code Pro"/>
                <a:cs typeface="Source Code Pro"/>
                <a:sym typeface="Source Code Pro"/>
              </a:rPr>
              <a:t> header in </a:t>
            </a:r>
            <a:r>
              <a:rPr b="1" lang="uk" sz="1800">
                <a:solidFill>
                  <a:schemeClr val="dk2"/>
                </a:solidFill>
                <a:uFill>
                  <a:noFill/>
                </a:uFill>
                <a:latin typeface="Source Code Pro"/>
                <a:ea typeface="Source Code Pro"/>
                <a:cs typeface="Source Code Pro"/>
                <a:sym typeface="Source Code Pro"/>
                <a:hlinkClick r:id="rId5">
                  <a:extLst>
                    <a:ext uri="{A12FA001-AC4F-418D-AE19-62706E023703}">
                      <ahyp:hlinkClr val="tx"/>
                    </a:ext>
                  </a:extLst>
                </a:hlinkClick>
              </a:rPr>
              <a:t>SKILL.md</a:t>
            </a:r>
            <a:r>
              <a:rPr lang="uk" sz="1800">
                <a:solidFill>
                  <a:schemeClr val="dk2"/>
                </a:solidFill>
                <a:latin typeface="Source Code Pro"/>
                <a:ea typeface="Source Code Pro"/>
                <a:cs typeface="Source Code Pro"/>
                <a:sym typeface="Source Code Pro"/>
              </a:rPr>
              <a:t> file  based on which the agent decides whether to use the skill or not, here some of this parameters:</a:t>
            </a:r>
            <a:endParaRPr sz="1800">
              <a:solidFill>
                <a:schemeClr val="dk2"/>
              </a:solidFill>
              <a:latin typeface="Source Code Pro"/>
              <a:ea typeface="Source Code Pro"/>
              <a:cs typeface="Source Code Pro"/>
              <a:sym typeface="Source Code Pro"/>
            </a:endParaRPr>
          </a:p>
        </p:txBody>
      </p:sp>
      <p:sp>
        <p:nvSpPr>
          <p:cNvPr id="192" name="Google Shape;192;p29"/>
          <p:cNvSpPr txBox="1"/>
          <p:nvPr/>
        </p:nvSpPr>
        <p:spPr>
          <a:xfrm>
            <a:off x="176050" y="2089000"/>
            <a:ext cx="6755700" cy="2902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name </a:t>
            </a:r>
            <a:r>
              <a:rPr lang="uk" sz="1800">
                <a:solidFill>
                  <a:schemeClr val="dk2"/>
                </a:solidFill>
                <a:latin typeface="Source Code Pro"/>
                <a:ea typeface="Source Code Pro"/>
                <a:cs typeface="Source Code Pro"/>
                <a:sym typeface="Source Code Pro"/>
              </a:rPr>
              <a:t>- A unique identifier for the skill. It must be lowercase, use hyphens instead of spaces, and it must </a:t>
            </a:r>
            <a:r>
              <a:rPr lang="uk" sz="1800">
                <a:solidFill>
                  <a:schemeClr val="dk2"/>
                </a:solidFill>
                <a:latin typeface="Source Code Pro"/>
                <a:ea typeface="Source Code Pro"/>
                <a:cs typeface="Source Code Pro"/>
                <a:sym typeface="Source Code Pro"/>
              </a:rPr>
              <a:t>exactly</a:t>
            </a:r>
            <a:r>
              <a:rPr lang="uk" sz="1800">
                <a:solidFill>
                  <a:schemeClr val="dk2"/>
                </a:solidFill>
                <a:latin typeface="Source Code Pro"/>
                <a:ea typeface="Source Code Pro"/>
                <a:cs typeface="Source Code Pro"/>
                <a:sym typeface="Source Code Pro"/>
              </a:rPr>
              <a:t> match the name of the subdirectory the file resides in. (required argument)</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description </a:t>
            </a:r>
            <a:r>
              <a:rPr lang="uk" sz="1800">
                <a:solidFill>
                  <a:schemeClr val="dk2"/>
                </a:solidFill>
                <a:latin typeface="Source Code Pro"/>
                <a:ea typeface="Source Code Pro"/>
                <a:cs typeface="Source Code Pro"/>
                <a:sym typeface="Source Code Pro"/>
              </a:rPr>
              <a:t>- a detailed explanation of what the skill does and </a:t>
            </a:r>
            <a:r>
              <a:rPr lang="uk" sz="1800">
                <a:solidFill>
                  <a:schemeClr val="dk2"/>
                </a:solidFill>
                <a:latin typeface="Source Code Pro"/>
                <a:ea typeface="Source Code Pro"/>
                <a:cs typeface="Source Code Pro"/>
                <a:sym typeface="Source Code Pro"/>
              </a:rPr>
              <a:t>exactly</a:t>
            </a:r>
            <a:r>
              <a:rPr lang="uk" sz="1800">
                <a:solidFill>
                  <a:schemeClr val="dk2"/>
                </a:solidFill>
                <a:latin typeface="Source Code Pro"/>
                <a:ea typeface="Source Code Pro"/>
                <a:cs typeface="Source Code Pro"/>
                <a:sym typeface="Source Code Pro"/>
              </a:rPr>
              <a:t> </a:t>
            </a:r>
            <a:r>
              <a:rPr lang="uk" sz="1800">
                <a:solidFill>
                  <a:schemeClr val="dk2"/>
                </a:solidFill>
                <a:latin typeface="Source Code Pro"/>
                <a:ea typeface="Source Code Pro"/>
                <a:cs typeface="Source Code Pro"/>
                <a:sym typeface="Source Code Pro"/>
              </a:rPr>
              <a:t>when</a:t>
            </a:r>
            <a:r>
              <a:rPr lang="uk" sz="1800">
                <a:solidFill>
                  <a:schemeClr val="dk2"/>
                </a:solidFill>
                <a:latin typeface="Source Code Pro"/>
                <a:ea typeface="Source Code Pro"/>
                <a:cs typeface="Source Code Pro"/>
                <a:sym typeface="Source Code Pro"/>
              </a:rPr>
              <a:t> to use it. (required argument)</a:t>
            </a:r>
            <a:endParaRPr sz="1800">
              <a:solidFill>
                <a:schemeClr val="dk2"/>
              </a:solidFill>
              <a:latin typeface="Source Code Pro"/>
              <a:ea typeface="Source Code Pro"/>
              <a:cs typeface="Source Code Pro"/>
              <a:sym typeface="Source Code Pro"/>
            </a:endParaRPr>
          </a:p>
        </p:txBody>
      </p:sp>
      <p:sp>
        <p:nvSpPr>
          <p:cNvPr id="193" name="Google Shape;193;p29"/>
          <p:cNvSpPr txBox="1"/>
          <p:nvPr>
            <p:ph idx="12" type="sldNum"/>
          </p:nvPr>
        </p:nvSpPr>
        <p:spPr>
          <a:xfrm>
            <a:off x="6440649" y="4597600"/>
            <a:ext cx="6720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30"/>
          <p:cNvPicPr preferRelativeResize="0"/>
          <p:nvPr/>
        </p:nvPicPr>
        <p:blipFill>
          <a:blip r:embed="rId3">
            <a:alphaModFix/>
          </a:blip>
          <a:stretch>
            <a:fillRect/>
          </a:stretch>
        </p:blipFill>
        <p:spPr>
          <a:xfrm>
            <a:off x="129150" y="115200"/>
            <a:ext cx="3743275" cy="1509125"/>
          </a:xfrm>
          <a:prstGeom prst="rect">
            <a:avLst/>
          </a:prstGeom>
          <a:noFill/>
          <a:ln>
            <a:noFill/>
          </a:ln>
        </p:spPr>
      </p:pic>
      <p:sp>
        <p:nvSpPr>
          <p:cNvPr id="199" name="Google Shape;199;p30"/>
          <p:cNvSpPr txBox="1"/>
          <p:nvPr/>
        </p:nvSpPr>
        <p:spPr>
          <a:xfrm>
            <a:off x="4106850" y="151475"/>
            <a:ext cx="4855500" cy="147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You can find more </a:t>
            </a:r>
            <a:r>
              <a:rPr lang="uk" sz="1800">
                <a:solidFill>
                  <a:schemeClr val="dk2"/>
                </a:solidFill>
                <a:latin typeface="Source Code Pro"/>
                <a:ea typeface="Source Code Pro"/>
                <a:cs typeface="Source Code Pro"/>
                <a:sym typeface="Source Code Pro"/>
              </a:rPr>
              <a:t>information</a:t>
            </a:r>
            <a:r>
              <a:rPr lang="uk" sz="1800">
                <a:solidFill>
                  <a:schemeClr val="dk2"/>
                </a:solidFill>
                <a:latin typeface="Source Code Pro"/>
                <a:ea typeface="Source Code Pro"/>
                <a:cs typeface="Source Code Pro"/>
                <a:sym typeface="Source Code Pro"/>
              </a:rPr>
              <a:t> about </a:t>
            </a:r>
            <a:r>
              <a:rPr b="1" lang="uk" sz="1800">
                <a:solidFill>
                  <a:schemeClr val="dk2"/>
                </a:solidFill>
                <a:uFill>
                  <a:noFill/>
                </a:uFill>
                <a:latin typeface="Source Code Pro"/>
                <a:ea typeface="Source Code Pro"/>
                <a:cs typeface="Source Code Pro"/>
                <a:sym typeface="Source Code Pro"/>
                <a:hlinkClick r:id="rId4">
                  <a:extLst>
                    <a:ext uri="{A12FA001-AC4F-418D-AE19-62706E023703}">
                      <ahyp:hlinkClr val="tx"/>
                    </a:ext>
                  </a:extLst>
                </a:hlinkClick>
              </a:rPr>
              <a:t>SKILL.md</a:t>
            </a:r>
            <a:r>
              <a:rPr lang="uk" sz="1800">
                <a:solidFill>
                  <a:schemeClr val="dk2"/>
                </a:solidFill>
                <a:latin typeface="Source Code Pro"/>
                <a:ea typeface="Source Code Pro"/>
                <a:cs typeface="Source Code Pro"/>
                <a:sym typeface="Source Code Pro"/>
              </a:rPr>
              <a:t> </a:t>
            </a:r>
            <a:r>
              <a:rPr lang="uk" sz="1800">
                <a:solidFill>
                  <a:schemeClr val="dk2"/>
                </a:solidFill>
                <a:latin typeface="Source Code Pro"/>
                <a:ea typeface="Source Code Pro"/>
                <a:cs typeface="Source Code Pro"/>
                <a:sym typeface="Source Code Pro"/>
              </a:rPr>
              <a:t>arguments</a:t>
            </a:r>
            <a:r>
              <a:rPr lang="uk" sz="1800">
                <a:solidFill>
                  <a:schemeClr val="dk2"/>
                </a:solidFill>
                <a:latin typeface="Source Code Pro"/>
                <a:ea typeface="Source Code Pro"/>
                <a:cs typeface="Source Code Pro"/>
                <a:sym typeface="Source Code Pro"/>
              </a:rPr>
              <a:t> </a:t>
            </a:r>
            <a:r>
              <a:rPr lang="uk" sz="1800" u="sng">
                <a:solidFill>
                  <a:schemeClr val="hlink"/>
                </a:solidFill>
                <a:latin typeface="Source Code Pro"/>
                <a:ea typeface="Source Code Pro"/>
                <a:cs typeface="Source Code Pro"/>
                <a:sym typeface="Source Code Pro"/>
                <a:hlinkClick r:id="rId5"/>
              </a:rPr>
              <a:t>here</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p:txBody>
      </p:sp>
      <p:sp>
        <p:nvSpPr>
          <p:cNvPr id="200" name="Google Shape;200;p30"/>
          <p:cNvSpPr txBox="1"/>
          <p:nvPr/>
        </p:nvSpPr>
        <p:spPr>
          <a:xfrm>
            <a:off x="380475" y="1670825"/>
            <a:ext cx="8581800" cy="323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100">
                <a:solidFill>
                  <a:schemeClr val="dk2"/>
                </a:solidFill>
                <a:latin typeface="Source Code Pro"/>
                <a:ea typeface="Source Code Pro"/>
                <a:cs typeface="Source Code Pro"/>
                <a:sym typeface="Source Code Pro"/>
              </a:rPr>
              <a:t>Here is a useful tip about agent customization:</a:t>
            </a:r>
            <a:endParaRPr sz="21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a:solidFill>
                  <a:schemeClr val="dk2"/>
                </a:solidFill>
                <a:latin typeface="Source Code Pro"/>
                <a:ea typeface="Source Code Pro"/>
                <a:cs typeface="Source Code Pro"/>
                <a:sym typeface="Source Code Pro"/>
              </a:rPr>
              <a:t>In </a:t>
            </a:r>
            <a:r>
              <a:rPr b="1" lang="uk" sz="1800">
                <a:solidFill>
                  <a:schemeClr val="dk2"/>
                </a:solidFill>
                <a:latin typeface="Source Code Pro"/>
                <a:ea typeface="Source Code Pro"/>
                <a:cs typeface="Source Code Pro"/>
                <a:sym typeface="Source Code Pro"/>
              </a:rPr>
              <a:t>VS Code</a:t>
            </a:r>
            <a:r>
              <a:rPr lang="uk" sz="1800">
                <a:solidFill>
                  <a:schemeClr val="dk2"/>
                </a:solidFill>
                <a:latin typeface="Source Code Pro"/>
                <a:ea typeface="Source Code Pro"/>
                <a:cs typeface="Source Code Pro"/>
                <a:sym typeface="Source Code Pro"/>
              </a:rPr>
              <a:t> you can create a </a:t>
            </a:r>
            <a:r>
              <a:rPr i="1" lang="uk" sz="1800">
                <a:solidFill>
                  <a:schemeClr val="dk2"/>
                </a:solidFill>
                <a:latin typeface="Source Code Pro"/>
                <a:ea typeface="Source Code Pro"/>
                <a:cs typeface="Source Code Pro"/>
                <a:sym typeface="Source Code Pro"/>
              </a:rPr>
              <a:t>skill </a:t>
            </a:r>
            <a:r>
              <a:rPr lang="uk" sz="1800">
                <a:solidFill>
                  <a:schemeClr val="dk2"/>
                </a:solidFill>
                <a:latin typeface="Source Code Pro"/>
                <a:ea typeface="Source Code Pro"/>
                <a:cs typeface="Source Code Pro"/>
                <a:sym typeface="Source Code Pro"/>
              </a:rPr>
              <a:t>or any </a:t>
            </a:r>
            <a:r>
              <a:rPr lang="uk" sz="1800">
                <a:solidFill>
                  <a:schemeClr val="dk2"/>
                </a:solidFill>
                <a:latin typeface="Source Code Pro"/>
                <a:ea typeface="Source Code Pro"/>
                <a:cs typeface="Source Code Pro"/>
                <a:sym typeface="Source Code Pro"/>
              </a:rPr>
              <a:t>other</a:t>
            </a:r>
            <a:r>
              <a:rPr lang="uk" sz="1800">
                <a:solidFill>
                  <a:schemeClr val="dk2"/>
                </a:solidFill>
                <a:latin typeface="Source Code Pro"/>
                <a:ea typeface="Source Code Pro"/>
                <a:cs typeface="Source Code Pro"/>
                <a:sym typeface="Source Code Pro"/>
              </a:rPr>
              <a:t> </a:t>
            </a:r>
            <a:r>
              <a:rPr i="1" lang="uk" sz="1800">
                <a:solidFill>
                  <a:schemeClr val="dk2"/>
                </a:solidFill>
                <a:latin typeface="Source Code Pro"/>
                <a:ea typeface="Source Code Pro"/>
                <a:cs typeface="Source Code Pro"/>
                <a:sym typeface="Source Code Pro"/>
              </a:rPr>
              <a:t>agent </a:t>
            </a:r>
            <a:r>
              <a:rPr i="1" lang="uk" sz="1800">
                <a:solidFill>
                  <a:schemeClr val="dk2"/>
                </a:solidFill>
                <a:latin typeface="Source Code Pro"/>
                <a:ea typeface="Source Code Pro"/>
                <a:cs typeface="Source Code Pro"/>
                <a:sym typeface="Source Code Pro"/>
              </a:rPr>
              <a:t>instruction</a:t>
            </a:r>
            <a:r>
              <a:rPr lang="uk" sz="1800">
                <a:solidFill>
                  <a:schemeClr val="dk2"/>
                </a:solidFill>
                <a:latin typeface="Source Code Pro"/>
                <a:ea typeface="Source Code Pro"/>
                <a:cs typeface="Source Code Pro"/>
                <a:sym typeface="Source Code Pro"/>
              </a:rPr>
              <a:t> using AI. You can do it by </a:t>
            </a:r>
            <a:r>
              <a:rPr lang="uk" sz="1800">
                <a:solidFill>
                  <a:schemeClr val="dk2"/>
                </a:solidFill>
                <a:latin typeface="Source Code Pro"/>
                <a:ea typeface="Source Code Pro"/>
                <a:cs typeface="Source Code Pro"/>
                <a:sym typeface="Source Code Pro"/>
              </a:rPr>
              <a:t>using</a:t>
            </a:r>
            <a:r>
              <a:rPr lang="uk" sz="1800">
                <a:solidFill>
                  <a:schemeClr val="dk2"/>
                </a:solidFill>
                <a:latin typeface="Source Code Pro"/>
                <a:ea typeface="Source Code Pro"/>
                <a:cs typeface="Source Code Pro"/>
                <a:sym typeface="Source Code Pro"/>
              </a:rPr>
              <a:t> slash-command in a chat: </a:t>
            </a:r>
            <a:endParaRPr sz="1800">
              <a:solidFill>
                <a:schemeClr val="dk2"/>
              </a:solidFill>
              <a:latin typeface="Source Code Pro"/>
              <a:ea typeface="Source Code Pro"/>
              <a:cs typeface="Source Code Pro"/>
              <a:sym typeface="Source Code Pro"/>
            </a:endParaRPr>
          </a:p>
        </p:txBody>
      </p:sp>
      <p:pic>
        <p:nvPicPr>
          <p:cNvPr id="201" name="Google Shape;201;p30"/>
          <p:cNvPicPr preferRelativeResize="0"/>
          <p:nvPr/>
        </p:nvPicPr>
        <p:blipFill>
          <a:blip r:embed="rId6">
            <a:alphaModFix/>
          </a:blip>
          <a:stretch>
            <a:fillRect/>
          </a:stretch>
        </p:blipFill>
        <p:spPr>
          <a:xfrm>
            <a:off x="278223" y="3035123"/>
            <a:ext cx="4660324" cy="1916025"/>
          </a:xfrm>
          <a:prstGeom prst="rect">
            <a:avLst/>
          </a:prstGeom>
          <a:noFill/>
          <a:ln>
            <a:noFill/>
          </a:ln>
        </p:spPr>
      </p:pic>
      <p:sp>
        <p:nvSpPr>
          <p:cNvPr id="202" name="Google Shape;202;p30"/>
          <p:cNvSpPr txBox="1"/>
          <p:nvPr>
            <p:ph idx="12" type="sldNum"/>
          </p:nvPr>
        </p:nvSpPr>
        <p:spPr>
          <a:xfrm>
            <a:off x="8207925" y="4663225"/>
            <a:ext cx="8133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uk" sz="2200">
                <a:latin typeface="Oswald"/>
                <a:ea typeface="Oswald"/>
                <a:cs typeface="Oswald"/>
                <a:sym typeface="Oswald"/>
              </a:rPr>
              <a:t> #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1"/>
          <p:cNvSpPr txBox="1"/>
          <p:nvPr/>
        </p:nvSpPr>
        <p:spPr>
          <a:xfrm>
            <a:off x="106875" y="92950"/>
            <a:ext cx="90372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uk" sz="2700">
                <a:solidFill>
                  <a:schemeClr val="dk2"/>
                </a:solidFill>
                <a:latin typeface="Oswald"/>
                <a:ea typeface="Oswald"/>
                <a:cs typeface="Oswald"/>
                <a:sym typeface="Oswald"/>
              </a:rPr>
              <a:t>HERE IS THE FULLY CONFIGURED .github folder in the project:</a:t>
            </a:r>
            <a:endParaRPr b="1" sz="2700">
              <a:solidFill>
                <a:schemeClr val="dk2"/>
              </a:solidFill>
              <a:latin typeface="Oswald"/>
              <a:ea typeface="Oswald"/>
              <a:cs typeface="Oswald"/>
              <a:sym typeface="Oswald"/>
            </a:endParaRPr>
          </a:p>
        </p:txBody>
      </p:sp>
      <p:sp>
        <p:nvSpPr>
          <p:cNvPr id="208" name="Google Shape;208;p31"/>
          <p:cNvSpPr txBox="1"/>
          <p:nvPr/>
        </p:nvSpPr>
        <p:spPr>
          <a:xfrm>
            <a:off x="3879175" y="862375"/>
            <a:ext cx="4994700" cy="40155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Some </a:t>
            </a:r>
            <a:r>
              <a:rPr lang="uk" sz="1800">
                <a:solidFill>
                  <a:schemeClr val="dk2"/>
                </a:solidFill>
                <a:latin typeface="Source Code Pro"/>
                <a:ea typeface="Source Code Pro"/>
                <a:cs typeface="Source Code Pro"/>
                <a:sym typeface="Source Code Pro"/>
              </a:rPr>
              <a:t>useful</a:t>
            </a:r>
            <a:r>
              <a:rPr lang="uk" sz="1800">
                <a:solidFill>
                  <a:schemeClr val="dk2"/>
                </a:solidFill>
                <a:latin typeface="Source Code Pro"/>
                <a:ea typeface="Source Code Pro"/>
                <a:cs typeface="Source Code Pro"/>
                <a:sym typeface="Source Code Pro"/>
              </a:rPr>
              <a:t> tips: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uFill>
                  <a:noFill/>
                </a:uFill>
                <a:latin typeface="Source Code Pro"/>
                <a:ea typeface="Source Code Pro"/>
                <a:cs typeface="Source Code Pro"/>
                <a:sym typeface="Source Code Pro"/>
                <a:hlinkClick r:id="rId3">
                  <a:extLst>
                    <a:ext uri="{A12FA001-AC4F-418D-AE19-62706E023703}">
                      <ahyp:hlinkClr val="tx"/>
                    </a:ext>
                  </a:extLst>
                </a:hlinkClick>
              </a:rPr>
              <a:t>copilot-instructions.md</a:t>
            </a:r>
            <a:r>
              <a:rPr lang="uk" sz="1800">
                <a:solidFill>
                  <a:schemeClr val="dk2"/>
                </a:solidFill>
                <a:latin typeface="Source Code Pro"/>
                <a:ea typeface="Source Code Pro"/>
                <a:cs typeface="Source Code Pro"/>
                <a:sym typeface="Source Code Pro"/>
              </a:rPr>
              <a:t> file will be pulled into context only if you do not use any of the custom agents, only default “agent” mode.</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a:solidFill>
                  <a:schemeClr val="dk2"/>
                </a:solidFill>
                <a:latin typeface="Source Code Pro"/>
                <a:ea typeface="Source Code Pro"/>
                <a:cs typeface="Source Code Pro"/>
                <a:sym typeface="Source Code Pro"/>
              </a:rPr>
              <a:t>The difference between </a:t>
            </a:r>
            <a:r>
              <a:rPr b="1" lang="uk" sz="1800">
                <a:solidFill>
                  <a:schemeClr val="dk2"/>
                </a:solidFill>
                <a:latin typeface="Source Code Pro"/>
                <a:ea typeface="Source Code Pro"/>
                <a:cs typeface="Source Code Pro"/>
                <a:sym typeface="Source Code Pro"/>
              </a:rPr>
              <a:t>hooks </a:t>
            </a:r>
            <a:r>
              <a:rPr lang="uk" sz="1800">
                <a:solidFill>
                  <a:schemeClr val="dk2"/>
                </a:solidFill>
                <a:latin typeface="Source Code Pro"/>
                <a:ea typeface="Source Code Pro"/>
                <a:cs typeface="Source Code Pro"/>
                <a:sym typeface="Source Code Pro"/>
              </a:rPr>
              <a:t>and </a:t>
            </a:r>
            <a:r>
              <a:rPr b="1" lang="uk" sz="1800">
                <a:solidFill>
                  <a:schemeClr val="dk2"/>
                </a:solidFill>
                <a:latin typeface="Source Code Pro"/>
                <a:ea typeface="Source Code Pro"/>
                <a:cs typeface="Source Code Pro"/>
                <a:sym typeface="Source Code Pro"/>
              </a:rPr>
              <a:t>instructions </a:t>
            </a:r>
            <a:r>
              <a:rPr lang="uk" sz="1800">
                <a:solidFill>
                  <a:schemeClr val="dk2"/>
                </a:solidFill>
                <a:latin typeface="Source Code Pro"/>
                <a:ea typeface="Source Code Pro"/>
                <a:cs typeface="Source Code Pro"/>
                <a:sym typeface="Source Code Pro"/>
              </a:rPr>
              <a:t>is that hooks use executable </a:t>
            </a:r>
            <a:r>
              <a:rPr i="1" lang="uk" sz="1800">
                <a:solidFill>
                  <a:schemeClr val="dk2"/>
                </a:solidFill>
                <a:latin typeface="Source Code Pro"/>
                <a:ea typeface="Source Code Pro"/>
                <a:cs typeface="Source Code Pro"/>
                <a:sym typeface="Source Code Pro"/>
              </a:rPr>
              <a:t>scripts,</a:t>
            </a:r>
            <a:r>
              <a:rPr lang="uk" sz="1800">
                <a:solidFill>
                  <a:schemeClr val="dk2"/>
                </a:solidFill>
                <a:latin typeface="Source Code Pro"/>
                <a:ea typeface="Source Code Pro"/>
                <a:cs typeface="Source Code Pro"/>
                <a:sym typeface="Source Code Pro"/>
              </a:rPr>
              <a:t> while instructions are just text. Therefore, hooks provide 100% deterministic </a:t>
            </a:r>
            <a:r>
              <a:rPr lang="uk" sz="1800">
                <a:solidFill>
                  <a:schemeClr val="dk2"/>
                </a:solidFill>
                <a:latin typeface="Source Code Pro"/>
                <a:ea typeface="Source Code Pro"/>
                <a:cs typeface="Source Code Pro"/>
                <a:sym typeface="Source Code Pro"/>
              </a:rPr>
              <a:t>accuracy.</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4"/>
              </a:rPr>
              <a:t>Get agent skills here</a:t>
            </a:r>
            <a:endParaRPr sz="1800">
              <a:solidFill>
                <a:schemeClr val="dk2"/>
              </a:solidFill>
              <a:latin typeface="Source Code Pro"/>
              <a:ea typeface="Source Code Pro"/>
              <a:cs typeface="Source Code Pro"/>
              <a:sym typeface="Source Code Pro"/>
            </a:endParaRPr>
          </a:p>
        </p:txBody>
      </p:sp>
      <p:pic>
        <p:nvPicPr>
          <p:cNvPr id="209" name="Google Shape;209;p31"/>
          <p:cNvPicPr preferRelativeResize="0"/>
          <p:nvPr/>
        </p:nvPicPr>
        <p:blipFill>
          <a:blip r:embed="rId5">
            <a:alphaModFix/>
          </a:blip>
          <a:stretch>
            <a:fillRect/>
          </a:stretch>
        </p:blipFill>
        <p:spPr>
          <a:xfrm>
            <a:off x="443450" y="767625"/>
            <a:ext cx="2543554" cy="4150249"/>
          </a:xfrm>
          <a:prstGeom prst="rect">
            <a:avLst/>
          </a:prstGeom>
          <a:noFill/>
          <a:ln>
            <a:noFill/>
          </a:ln>
        </p:spPr>
      </p:pic>
      <p:sp>
        <p:nvSpPr>
          <p:cNvPr id="210" name="Google Shape;210;p31"/>
          <p:cNvSpPr txBox="1"/>
          <p:nvPr>
            <p:ph idx="12" type="sldNum"/>
          </p:nvPr>
        </p:nvSpPr>
        <p:spPr>
          <a:xfrm>
            <a:off x="8323498" y="4663225"/>
            <a:ext cx="6978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2"/>
          <p:cNvSpPr txBox="1"/>
          <p:nvPr>
            <p:ph type="title"/>
          </p:nvPr>
        </p:nvSpPr>
        <p:spPr>
          <a:xfrm>
            <a:off x="118500" y="39950"/>
            <a:ext cx="5678100" cy="534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SzPts val="990"/>
              <a:buNone/>
            </a:pPr>
            <a:r>
              <a:rPr lang="uk" sz="2700"/>
              <a:t>TOOLS FOR AGENTS:</a:t>
            </a:r>
            <a:endParaRPr sz="2700"/>
          </a:p>
        </p:txBody>
      </p:sp>
      <p:sp>
        <p:nvSpPr>
          <p:cNvPr id="216" name="Google Shape;216;p32"/>
          <p:cNvSpPr txBox="1"/>
          <p:nvPr/>
        </p:nvSpPr>
        <p:spPr>
          <a:xfrm>
            <a:off x="22550" y="2748250"/>
            <a:ext cx="3764400" cy="23085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uk">
                <a:solidFill>
                  <a:schemeClr val="dk2"/>
                </a:solidFill>
                <a:latin typeface="Source Code Pro"/>
                <a:ea typeface="Source Code Pro"/>
                <a:cs typeface="Source Code Pro"/>
                <a:sym typeface="Source Code Pro"/>
              </a:rPr>
              <a:t>Each agent has a list of tools which can be used by the agent. You can see these tools in the </a:t>
            </a:r>
            <a:r>
              <a:rPr b="1" lang="uk">
                <a:solidFill>
                  <a:schemeClr val="dk2"/>
                </a:solidFill>
                <a:latin typeface="Source Code Pro"/>
                <a:ea typeface="Source Code Pro"/>
                <a:cs typeface="Source Code Pro"/>
                <a:sym typeface="Source Code Pro"/>
              </a:rPr>
              <a:t>YAML </a:t>
            </a:r>
            <a:r>
              <a:rPr lang="uk">
                <a:solidFill>
                  <a:schemeClr val="dk2"/>
                </a:solidFill>
                <a:latin typeface="Source Code Pro"/>
                <a:ea typeface="Source Code Pro"/>
                <a:cs typeface="Source Code Pro"/>
                <a:sym typeface="Source Code Pro"/>
              </a:rPr>
              <a:t>header of the </a:t>
            </a:r>
            <a:r>
              <a:rPr b="1" lang="uk">
                <a:solidFill>
                  <a:schemeClr val="dk2"/>
                </a:solidFill>
                <a:latin typeface="Source Code Pro"/>
                <a:ea typeface="Source Code Pro"/>
                <a:cs typeface="Source Code Pro"/>
                <a:sym typeface="Source Code Pro"/>
              </a:rPr>
              <a:t>.agent.md</a:t>
            </a:r>
            <a:r>
              <a:rPr lang="uk">
                <a:solidFill>
                  <a:schemeClr val="dk2"/>
                </a:solidFill>
                <a:latin typeface="Source Code Pro"/>
                <a:ea typeface="Source Code Pro"/>
                <a:cs typeface="Source Code Pro"/>
                <a:sym typeface="Source Code Pro"/>
              </a:rPr>
              <a:t> file. Also, you can check configured tools by clicking on the icon near the model picker. It will show you all allowed tools for the agent you are using now.</a:t>
            </a:r>
            <a:endParaRPr>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	</a:t>
            </a:r>
            <a:endParaRPr sz="1800">
              <a:solidFill>
                <a:schemeClr val="dk2"/>
              </a:solidFill>
              <a:latin typeface="Source Code Pro"/>
              <a:ea typeface="Source Code Pro"/>
              <a:cs typeface="Source Code Pro"/>
              <a:sym typeface="Source Code Pro"/>
            </a:endParaRPr>
          </a:p>
        </p:txBody>
      </p:sp>
      <p:pic>
        <p:nvPicPr>
          <p:cNvPr id="217" name="Google Shape;217;p32"/>
          <p:cNvPicPr preferRelativeResize="0"/>
          <p:nvPr/>
        </p:nvPicPr>
        <p:blipFill>
          <a:blip r:embed="rId3">
            <a:alphaModFix/>
          </a:blip>
          <a:stretch>
            <a:fillRect/>
          </a:stretch>
        </p:blipFill>
        <p:spPr>
          <a:xfrm>
            <a:off x="118500" y="574250"/>
            <a:ext cx="3754481" cy="2174000"/>
          </a:xfrm>
          <a:prstGeom prst="rect">
            <a:avLst/>
          </a:prstGeom>
          <a:noFill/>
          <a:ln>
            <a:noFill/>
          </a:ln>
        </p:spPr>
      </p:pic>
      <p:pic>
        <p:nvPicPr>
          <p:cNvPr id="218" name="Google Shape;218;p32"/>
          <p:cNvPicPr preferRelativeResize="0"/>
          <p:nvPr/>
        </p:nvPicPr>
        <p:blipFill rotWithShape="1">
          <a:blip r:embed="rId4">
            <a:alphaModFix/>
          </a:blip>
          <a:srcRect b="0" l="0" r="0" t="0"/>
          <a:stretch/>
        </p:blipFill>
        <p:spPr>
          <a:xfrm>
            <a:off x="3872975" y="3058925"/>
            <a:ext cx="2230949" cy="1905150"/>
          </a:xfrm>
          <a:prstGeom prst="rect">
            <a:avLst/>
          </a:prstGeom>
          <a:noFill/>
          <a:ln>
            <a:noFill/>
          </a:ln>
        </p:spPr>
      </p:pic>
      <p:sp>
        <p:nvSpPr>
          <p:cNvPr id="219" name="Google Shape;219;p32"/>
          <p:cNvSpPr txBox="1"/>
          <p:nvPr>
            <p:ph idx="12" type="sldNum"/>
          </p:nvPr>
        </p:nvSpPr>
        <p:spPr>
          <a:xfrm>
            <a:off x="8223496" y="4663225"/>
            <a:ext cx="797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pic>
        <p:nvPicPr>
          <p:cNvPr id="220" name="Google Shape;220;p32"/>
          <p:cNvPicPr preferRelativeResize="0"/>
          <p:nvPr/>
        </p:nvPicPr>
        <p:blipFill>
          <a:blip r:embed="rId5">
            <a:alphaModFix/>
          </a:blip>
          <a:stretch>
            <a:fillRect/>
          </a:stretch>
        </p:blipFill>
        <p:spPr>
          <a:xfrm>
            <a:off x="5841000" y="708687"/>
            <a:ext cx="3006353" cy="1905150"/>
          </a:xfrm>
          <a:prstGeom prst="rect">
            <a:avLst/>
          </a:prstGeom>
          <a:noFill/>
          <a:ln>
            <a:noFill/>
          </a:ln>
        </p:spPr>
      </p:pic>
      <p:cxnSp>
        <p:nvCxnSpPr>
          <p:cNvPr id="221" name="Google Shape;221;p32"/>
          <p:cNvCxnSpPr/>
          <p:nvPr/>
        </p:nvCxnSpPr>
        <p:spPr>
          <a:xfrm>
            <a:off x="3215350" y="2804700"/>
            <a:ext cx="571500" cy="390300"/>
          </a:xfrm>
          <a:prstGeom prst="straightConnector1">
            <a:avLst/>
          </a:prstGeom>
          <a:noFill/>
          <a:ln cap="flat" cmpd="sng" w="9525">
            <a:solidFill>
              <a:schemeClr val="dk2"/>
            </a:solidFill>
            <a:prstDash val="solid"/>
            <a:round/>
            <a:headEnd len="med" w="med" type="none"/>
            <a:tailEnd len="med" w="med" type="triangle"/>
          </a:ln>
        </p:spPr>
      </p:cxnSp>
      <p:cxnSp>
        <p:nvCxnSpPr>
          <p:cNvPr id="222" name="Google Shape;222;p32"/>
          <p:cNvCxnSpPr/>
          <p:nvPr/>
        </p:nvCxnSpPr>
        <p:spPr>
          <a:xfrm flipH="1">
            <a:off x="6415550" y="2851000"/>
            <a:ext cx="636600" cy="483300"/>
          </a:xfrm>
          <a:prstGeom prst="straightConnector1">
            <a:avLst/>
          </a:prstGeom>
          <a:noFill/>
          <a:ln cap="flat" cmpd="sng" w="9525">
            <a:solidFill>
              <a:schemeClr val="dk2"/>
            </a:solidFill>
            <a:prstDash val="solid"/>
            <a:round/>
            <a:headEnd len="med" w="med" type="none"/>
            <a:tailEnd len="med" w="med" type="triangle"/>
          </a:ln>
        </p:spPr>
      </p:cxnSp>
      <p:sp>
        <p:nvSpPr>
          <p:cNvPr id="223" name="Google Shape;223;p32"/>
          <p:cNvSpPr txBox="1"/>
          <p:nvPr/>
        </p:nvSpPr>
        <p:spPr>
          <a:xfrm>
            <a:off x="6459700" y="3334300"/>
            <a:ext cx="2166900" cy="166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a:solidFill>
                  <a:schemeClr val="dk2"/>
                </a:solidFill>
                <a:latin typeface="Source Code Pro"/>
                <a:ea typeface="Source Code Pro"/>
                <a:cs typeface="Source Code Pro"/>
                <a:sym typeface="Source Code Pro"/>
              </a:rPr>
              <a:t>Both of these options will open the “</a:t>
            </a:r>
            <a:r>
              <a:rPr b="1" lang="uk">
                <a:solidFill>
                  <a:schemeClr val="dk2"/>
                </a:solidFill>
                <a:latin typeface="Source Code Pro"/>
                <a:ea typeface="Source Code Pro"/>
                <a:cs typeface="Source Code Pro"/>
                <a:sym typeface="Source Code Pro"/>
              </a:rPr>
              <a:t>Configure Tools</a:t>
            </a:r>
            <a:r>
              <a:rPr lang="uk">
                <a:solidFill>
                  <a:schemeClr val="dk2"/>
                </a:solidFill>
                <a:latin typeface="Source Code Pro"/>
                <a:ea typeface="Source Code Pro"/>
                <a:cs typeface="Source Code Pro"/>
                <a:sym typeface="Source Code Pro"/>
              </a:rPr>
              <a:t>” panel.</a:t>
            </a:r>
            <a:endParaRPr>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a:solidFill>
                  <a:schemeClr val="dk2"/>
                </a:solidFill>
                <a:latin typeface="Source Code Pro"/>
                <a:ea typeface="Source Code Pro"/>
                <a:cs typeface="Source Code Pro"/>
                <a:sym typeface="Source Code Pro"/>
              </a:rPr>
              <a:t>	You can find more info </a:t>
            </a:r>
            <a:r>
              <a:rPr lang="uk" u="sng">
                <a:solidFill>
                  <a:schemeClr val="hlink"/>
                </a:solidFill>
                <a:latin typeface="Source Code Pro"/>
                <a:ea typeface="Source Code Pro"/>
                <a:cs typeface="Source Code Pro"/>
                <a:sym typeface="Source Code Pro"/>
                <a:hlinkClick r:id="rId6"/>
              </a:rPr>
              <a:t>here</a:t>
            </a:r>
            <a:r>
              <a:rPr lang="uk">
                <a:solidFill>
                  <a:schemeClr val="dk2"/>
                </a:solidFill>
                <a:latin typeface="Source Code Pro"/>
                <a:ea typeface="Source Code Pro"/>
                <a:cs typeface="Source Code Pro"/>
                <a:sym typeface="Source Code Pro"/>
              </a:rPr>
              <a:t>.</a:t>
            </a:r>
            <a:endParaRPr>
              <a:solidFill>
                <a:schemeClr val="dk2"/>
              </a:solidFill>
              <a:latin typeface="Source Code Pro"/>
              <a:ea typeface="Source Code Pro"/>
              <a:cs typeface="Source Code Pro"/>
              <a:sym typeface="Source Code Pr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3"/>
          <p:cNvSpPr txBox="1"/>
          <p:nvPr>
            <p:ph type="title"/>
          </p:nvPr>
        </p:nvSpPr>
        <p:spPr>
          <a:xfrm>
            <a:off x="297000" y="67200"/>
            <a:ext cx="5678100" cy="437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uk" sz="2700"/>
              <a:t>HANDOFFS:</a:t>
            </a:r>
            <a:endParaRPr sz="2700"/>
          </a:p>
        </p:txBody>
      </p:sp>
      <p:sp>
        <p:nvSpPr>
          <p:cNvPr id="229" name="Google Shape;229;p33"/>
          <p:cNvSpPr txBox="1"/>
          <p:nvPr>
            <p:ph idx="12" type="sldNum"/>
          </p:nvPr>
        </p:nvSpPr>
        <p:spPr>
          <a:xfrm>
            <a:off x="8218196" y="4663225"/>
            <a:ext cx="8028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b="1" i="1" lang="uk" sz="2200">
                <a:latin typeface="Oswald"/>
                <a:ea typeface="Oswald"/>
                <a:cs typeface="Oswald"/>
                <a:sym typeface="Oswald"/>
              </a:rPr>
              <a:t># </a:t>
            </a:r>
            <a:r>
              <a:rPr b="1" lang="uk" sz="2200">
                <a:latin typeface="Oswald"/>
                <a:ea typeface="Oswald"/>
                <a:cs typeface="Oswald"/>
                <a:sym typeface="Oswald"/>
              </a:rPr>
              <a:t>21</a:t>
            </a:r>
            <a:endParaRPr b="1" sz="2200">
              <a:latin typeface="Oswald"/>
              <a:ea typeface="Oswald"/>
              <a:cs typeface="Oswald"/>
              <a:sym typeface="Oswald"/>
            </a:endParaRPr>
          </a:p>
        </p:txBody>
      </p:sp>
      <p:sp>
        <p:nvSpPr>
          <p:cNvPr id="230" name="Google Shape;230;p33"/>
          <p:cNvSpPr txBox="1"/>
          <p:nvPr/>
        </p:nvSpPr>
        <p:spPr>
          <a:xfrm>
            <a:off x="1987375" y="2716600"/>
            <a:ext cx="6920700" cy="23403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b="1" lang="uk" sz="1800">
                <a:solidFill>
                  <a:schemeClr val="dk2"/>
                </a:solidFill>
                <a:latin typeface="Source Code Pro"/>
                <a:ea typeface="Source Code Pro"/>
                <a:cs typeface="Source Code Pro"/>
                <a:sym typeface="Source Code Pro"/>
              </a:rPr>
              <a:t>handoffs </a:t>
            </a:r>
            <a:r>
              <a:rPr lang="uk" sz="1800">
                <a:solidFill>
                  <a:schemeClr val="dk2"/>
                </a:solidFill>
                <a:latin typeface="Source Code Pro"/>
                <a:ea typeface="Source Code Pro"/>
                <a:cs typeface="Source Code Pro"/>
                <a:sym typeface="Source Code Pro"/>
              </a:rPr>
              <a:t>- a configuration property that creates interactive buttons at the end of an AI's response, allowing you to seamlessly transition a task from one specialized agent to another.</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You can configure handoffs in the </a:t>
            </a:r>
            <a:r>
              <a:rPr b="1" lang="uk" sz="1800">
                <a:solidFill>
                  <a:schemeClr val="dk2"/>
                </a:solidFill>
                <a:latin typeface="Source Code Pro"/>
                <a:ea typeface="Source Code Pro"/>
                <a:cs typeface="Source Code Pro"/>
                <a:sym typeface="Source Code Pro"/>
              </a:rPr>
              <a:t>YAML </a:t>
            </a:r>
            <a:r>
              <a:rPr lang="uk" sz="1800">
                <a:solidFill>
                  <a:schemeClr val="dk2"/>
                </a:solidFill>
                <a:latin typeface="Source Code Pro"/>
                <a:ea typeface="Source Code Pro"/>
                <a:cs typeface="Source Code Pro"/>
                <a:sym typeface="Source Code Pro"/>
              </a:rPr>
              <a:t>header of the </a:t>
            </a:r>
            <a:r>
              <a:rPr b="1" lang="uk" sz="1800">
                <a:solidFill>
                  <a:schemeClr val="dk2"/>
                </a:solidFill>
                <a:latin typeface="Source Code Pro"/>
                <a:ea typeface="Source Code Pro"/>
                <a:cs typeface="Source Code Pro"/>
                <a:sym typeface="Source Code Pro"/>
              </a:rPr>
              <a:t>.agent.md</a:t>
            </a:r>
            <a:r>
              <a:rPr lang="uk" sz="1800">
                <a:solidFill>
                  <a:schemeClr val="dk2"/>
                </a:solidFill>
                <a:latin typeface="Source Code Pro"/>
                <a:ea typeface="Source Code Pro"/>
                <a:cs typeface="Source Code Pro"/>
                <a:sym typeface="Source Code Pro"/>
              </a:rPr>
              <a:t> file, adding as many as you want. </a:t>
            </a:r>
            <a:endParaRPr sz="1800">
              <a:solidFill>
                <a:schemeClr val="dk2"/>
              </a:solidFill>
              <a:latin typeface="Source Code Pro"/>
              <a:ea typeface="Source Code Pro"/>
              <a:cs typeface="Source Code Pro"/>
              <a:sym typeface="Source Code Pro"/>
            </a:endParaRPr>
          </a:p>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Find more </a:t>
            </a:r>
            <a:r>
              <a:rPr lang="uk" sz="1800">
                <a:solidFill>
                  <a:schemeClr val="dk2"/>
                </a:solidFill>
                <a:latin typeface="Source Code Pro"/>
                <a:ea typeface="Source Code Pro"/>
                <a:cs typeface="Source Code Pro"/>
                <a:sym typeface="Source Code Pro"/>
              </a:rPr>
              <a:t>information</a:t>
            </a:r>
            <a:r>
              <a:rPr lang="uk" sz="1800">
                <a:solidFill>
                  <a:schemeClr val="dk2"/>
                </a:solidFill>
                <a:latin typeface="Source Code Pro"/>
                <a:ea typeface="Source Code Pro"/>
                <a:cs typeface="Source Code Pro"/>
                <a:sym typeface="Source Code Pro"/>
              </a:rPr>
              <a:t> about handoffs </a:t>
            </a:r>
            <a:r>
              <a:rPr lang="uk" sz="1800" u="sng">
                <a:solidFill>
                  <a:schemeClr val="hlink"/>
                </a:solidFill>
                <a:latin typeface="Source Code Pro"/>
                <a:ea typeface="Source Code Pro"/>
                <a:cs typeface="Source Code Pro"/>
                <a:sym typeface="Source Code Pro"/>
                <a:hlinkClick r:id="rId3"/>
              </a:rPr>
              <a:t>here</a:t>
            </a:r>
            <a:r>
              <a:rPr lang="uk" sz="1800">
                <a:solidFill>
                  <a:schemeClr val="dk2"/>
                </a:solidFill>
                <a:latin typeface="Source Code Pro"/>
                <a:ea typeface="Source Code Pro"/>
                <a:cs typeface="Source Code Pro"/>
                <a:sym typeface="Source Code Pro"/>
              </a:rPr>
              <a:t>.</a:t>
            </a:r>
            <a:endParaRPr sz="1800">
              <a:solidFill>
                <a:schemeClr val="dk2"/>
              </a:solidFill>
              <a:latin typeface="Source Code Pro"/>
              <a:ea typeface="Source Code Pro"/>
              <a:cs typeface="Source Code Pro"/>
              <a:sym typeface="Source Code Pro"/>
            </a:endParaRPr>
          </a:p>
        </p:txBody>
      </p:sp>
      <p:pic>
        <p:nvPicPr>
          <p:cNvPr id="231" name="Google Shape;231;p33"/>
          <p:cNvPicPr preferRelativeResize="0"/>
          <p:nvPr/>
        </p:nvPicPr>
        <p:blipFill>
          <a:blip r:embed="rId4">
            <a:alphaModFix/>
          </a:blip>
          <a:stretch>
            <a:fillRect/>
          </a:stretch>
        </p:blipFill>
        <p:spPr>
          <a:xfrm>
            <a:off x="2153000" y="504300"/>
            <a:ext cx="3756699" cy="2174351"/>
          </a:xfrm>
          <a:prstGeom prst="rect">
            <a:avLst/>
          </a:prstGeom>
          <a:noFill/>
          <a:ln>
            <a:noFill/>
          </a:ln>
        </p:spPr>
      </p:pic>
      <p:pic>
        <p:nvPicPr>
          <p:cNvPr id="232" name="Google Shape;232;p33"/>
          <p:cNvPicPr preferRelativeResize="0"/>
          <p:nvPr/>
        </p:nvPicPr>
        <p:blipFill>
          <a:blip r:embed="rId5">
            <a:alphaModFix/>
          </a:blip>
          <a:stretch>
            <a:fillRect/>
          </a:stretch>
        </p:blipFill>
        <p:spPr>
          <a:xfrm>
            <a:off x="198475" y="504300"/>
            <a:ext cx="1708050" cy="4530526"/>
          </a:xfrm>
          <a:prstGeom prst="rect">
            <a:avLst/>
          </a:prstGeom>
          <a:noFill/>
          <a:ln>
            <a:noFill/>
          </a:ln>
        </p:spPr>
      </p:pic>
      <p:sp>
        <p:nvSpPr>
          <p:cNvPr id="233" name="Google Shape;233;p33"/>
          <p:cNvSpPr txBox="1"/>
          <p:nvPr/>
        </p:nvSpPr>
        <p:spPr>
          <a:xfrm>
            <a:off x="6096475" y="504500"/>
            <a:ext cx="2811600" cy="2174400"/>
          </a:xfrm>
          <a:prstGeom prst="rect">
            <a:avLst/>
          </a:prstGeom>
          <a:noFill/>
          <a:ln>
            <a:noFill/>
          </a:ln>
        </p:spPr>
        <p:txBody>
          <a:bodyPr anchorCtr="0" anchor="t" bIns="91425" lIns="91425" spcFirstLastPara="1" rIns="91425" wrap="square" tIns="91425">
            <a:noAutofit/>
          </a:bodyPr>
          <a:lstStyle/>
          <a:p>
            <a:pPr indent="457200" lvl="0" marL="0" rtl="0" algn="l">
              <a:spcBef>
                <a:spcPts val="0"/>
              </a:spcBef>
              <a:spcAft>
                <a:spcPts val="0"/>
              </a:spcAft>
              <a:buNone/>
            </a:pPr>
            <a:r>
              <a:rPr lang="uk" sz="1800">
                <a:solidFill>
                  <a:schemeClr val="dk2"/>
                </a:solidFill>
                <a:latin typeface="Source Code Pro"/>
                <a:ea typeface="Source Code Pro"/>
                <a:cs typeface="Source Code Pro"/>
                <a:sym typeface="Source Code Pro"/>
              </a:rPr>
              <a:t>Key arguments of a handoff:</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label</a:t>
            </a:r>
            <a:endParaRPr b="1"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agent</a:t>
            </a:r>
            <a:endParaRPr b="1"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prompt</a:t>
            </a:r>
            <a:endParaRPr b="1"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send </a:t>
            </a:r>
            <a:endParaRPr b="1"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b="1" lang="uk" sz="1800">
                <a:solidFill>
                  <a:schemeClr val="dk2"/>
                </a:solidFill>
                <a:latin typeface="Source Code Pro"/>
                <a:ea typeface="Source Code Pro"/>
                <a:cs typeface="Source Code Pro"/>
                <a:sym typeface="Source Code Pro"/>
              </a:rPr>
              <a:t>model</a:t>
            </a:r>
            <a:endParaRPr b="1" sz="1800">
              <a:solidFill>
                <a:schemeClr val="dk2"/>
              </a:solidFill>
              <a:latin typeface="Source Code Pro"/>
              <a:ea typeface="Source Code Pro"/>
              <a:cs typeface="Source Code Pro"/>
              <a:sym typeface="Source Code Pr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uk"/>
              <a:t>LIST OF USED RESOURCES</a:t>
            </a:r>
            <a:endParaRPr/>
          </a:p>
        </p:txBody>
      </p:sp>
      <p:sp>
        <p:nvSpPr>
          <p:cNvPr id="239" name="Google Shape;239;p34"/>
          <p:cNvSpPr txBox="1"/>
          <p:nvPr/>
        </p:nvSpPr>
        <p:spPr>
          <a:xfrm>
            <a:off x="446025" y="1506500"/>
            <a:ext cx="8386200" cy="350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100">
                <a:solidFill>
                  <a:schemeClr val="dk2"/>
                </a:solidFill>
                <a:latin typeface="Oswald"/>
                <a:ea typeface="Oswald"/>
                <a:cs typeface="Oswald"/>
                <a:sym typeface="Oswald"/>
              </a:rPr>
              <a:t>Templates &amp; Governance</a:t>
            </a:r>
            <a:endParaRPr sz="2100">
              <a:solidFill>
                <a:schemeClr val="dk2"/>
              </a:solidFill>
              <a:latin typeface="Oswald"/>
              <a:ea typeface="Oswald"/>
              <a:cs typeface="Oswald"/>
              <a:sym typeface="Oswald"/>
            </a:endParaRPr>
          </a:p>
          <a:p>
            <a:pPr indent="-361950" lvl="0" marL="457200" rtl="0" algn="l">
              <a:spcBef>
                <a:spcPts val="0"/>
              </a:spcBef>
              <a:spcAft>
                <a:spcPts val="0"/>
              </a:spcAft>
              <a:buClr>
                <a:schemeClr val="dk2"/>
              </a:buClr>
              <a:buSzPts val="2100"/>
              <a:buFont typeface="Oswald"/>
              <a:buChar char="❏"/>
            </a:pPr>
            <a:r>
              <a:rPr lang="uk" sz="1800" u="sng">
                <a:solidFill>
                  <a:schemeClr val="hlink"/>
                </a:solidFill>
                <a:latin typeface="Source Code Pro"/>
                <a:ea typeface="Source Code Pro"/>
                <a:cs typeface="Source Code Pro"/>
                <a:sym typeface="Source Code Pro"/>
                <a:hlinkClick r:id="rId3"/>
              </a:rPr>
              <a:t>Issue Templates (Setup</a:t>
            </a:r>
            <a:r>
              <a:rPr lang="uk" sz="2100" u="sng">
                <a:solidFill>
                  <a:schemeClr val="hlink"/>
                </a:solidFill>
                <a:latin typeface="Oswald"/>
                <a:ea typeface="Oswald"/>
                <a:cs typeface="Oswald"/>
                <a:sym typeface="Oswald"/>
                <a:hlinkClick r:id="rId4"/>
              </a:rPr>
              <a:t>)</a:t>
            </a:r>
            <a:endParaRPr sz="2100">
              <a:solidFill>
                <a:schemeClr val="dk2"/>
              </a:solidFill>
              <a:latin typeface="Oswald"/>
              <a:ea typeface="Oswald"/>
              <a:cs typeface="Oswald"/>
              <a:sym typeface="Oswald"/>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5"/>
              </a:rPr>
              <a:t>Issue Templates (YML Syntax)</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6"/>
              </a:rPr>
              <a:t>CODEOWNERS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7"/>
              </a:rPr>
              <a:t>Code of Conduct</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8"/>
              </a:rPr>
              <a:t>Contrubuting Guidelines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9"/>
              </a:rPr>
              <a:t>Pull Request Templates </a:t>
            </a:r>
            <a:endParaRPr sz="1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uk" sz="2100">
                <a:solidFill>
                  <a:schemeClr val="dk2"/>
                </a:solidFill>
                <a:latin typeface="Oswald"/>
                <a:ea typeface="Oswald"/>
                <a:cs typeface="Oswald"/>
                <a:sym typeface="Oswald"/>
              </a:rPr>
              <a:t>Security &amp; Automation</a:t>
            </a:r>
            <a:endParaRPr sz="2100">
              <a:solidFill>
                <a:schemeClr val="dk2"/>
              </a:solidFill>
              <a:latin typeface="Oswald"/>
              <a:ea typeface="Oswald"/>
              <a:cs typeface="Oswald"/>
              <a:sym typeface="Oswald"/>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10"/>
              </a:rPr>
              <a:t>dependabot.yml</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11"/>
              </a:rPr>
              <a:t>SECURITY.md</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12"/>
              </a:rPr>
              <a:t>FUNDING.yml</a:t>
            </a:r>
            <a:endParaRPr sz="1800">
              <a:solidFill>
                <a:schemeClr val="dk2"/>
              </a:solidFill>
              <a:latin typeface="Source Code Pro"/>
              <a:ea typeface="Source Code Pro"/>
              <a:cs typeface="Source Code Pro"/>
              <a:sym typeface="Source Code Pro"/>
            </a:endParaRPr>
          </a:p>
        </p:txBody>
      </p:sp>
      <p:sp>
        <p:nvSpPr>
          <p:cNvPr id="240" name="Google Shape;240;p34"/>
          <p:cNvSpPr txBox="1"/>
          <p:nvPr>
            <p:ph idx="12" type="sldNum"/>
          </p:nvPr>
        </p:nvSpPr>
        <p:spPr>
          <a:xfrm>
            <a:off x="8034543" y="4663225"/>
            <a:ext cx="1051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i="1" lang="uk" sz="2200">
                <a:latin typeface="Oswald"/>
                <a:ea typeface="Oswald"/>
                <a:cs typeface="Oswald"/>
                <a:sym typeface="Oswald"/>
              </a:rPr>
              <a:t># </a:t>
            </a:r>
            <a:r>
              <a:rPr b="1" lang="uk" sz="2200">
                <a:latin typeface="Oswald"/>
                <a:ea typeface="Oswald"/>
                <a:cs typeface="Oswald"/>
                <a:sym typeface="Oswald"/>
              </a:rPr>
              <a:t>20</a:t>
            </a:r>
            <a:endParaRPr b="1" sz="2200">
              <a:latin typeface="Oswald"/>
              <a:ea typeface="Oswald"/>
              <a:cs typeface="Oswald"/>
              <a:sym typeface="Oswa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5"/>
          <p:cNvSpPr txBox="1"/>
          <p:nvPr/>
        </p:nvSpPr>
        <p:spPr>
          <a:xfrm>
            <a:off x="175300" y="132650"/>
            <a:ext cx="8784600" cy="489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uk" sz="2100">
                <a:solidFill>
                  <a:schemeClr val="dk2"/>
                </a:solidFill>
                <a:latin typeface="Oswald"/>
                <a:ea typeface="Oswald"/>
                <a:cs typeface="Oswald"/>
                <a:sym typeface="Oswald"/>
              </a:rPr>
              <a:t>AI Customization</a:t>
            </a:r>
            <a:endParaRPr sz="2100">
              <a:solidFill>
                <a:schemeClr val="dk2"/>
              </a:solidFill>
              <a:latin typeface="Oswald"/>
              <a:ea typeface="Oswald"/>
              <a:cs typeface="Oswald"/>
              <a:sym typeface="Oswald"/>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3"/>
              </a:rPr>
              <a:t>agents/ (Guide)</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4"/>
              </a:rPr>
              <a:t>agents/ (Best Practices)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5"/>
              </a:rPr>
              <a:t>instructions/ (Guide)</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6"/>
              </a:rPr>
              <a:t>instructions/ (Usage Tips)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7"/>
              </a:rPr>
              <a:t>prompts/ (Guide)</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8"/>
              </a:rPr>
              <a:t>prompts/ (Video Guide)</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9"/>
              </a:rPr>
              <a:t>hooks/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10"/>
              </a:rPr>
              <a:t>skills/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11"/>
              </a:rPr>
              <a:t>SKILL.md Arguments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12"/>
              </a:rPr>
              <a:t>Tools for agents</a:t>
            </a:r>
            <a:endParaRPr sz="1800">
              <a:solidFill>
                <a:schemeClr val="dk2"/>
              </a:solidFill>
              <a:latin typeface="Source Code Pro"/>
              <a:ea typeface="Source Code Pro"/>
              <a:cs typeface="Source Code Pro"/>
              <a:sym typeface="Source Code Pro"/>
            </a:endParaRPr>
          </a:p>
          <a:p>
            <a:pPr indent="-342900" lvl="0" marL="457200" rtl="0" algn="l">
              <a:spcBef>
                <a:spcPts val="0"/>
              </a:spcBef>
              <a:spcAft>
                <a:spcPts val="0"/>
              </a:spcAft>
              <a:buClr>
                <a:schemeClr val="dk2"/>
              </a:buClr>
              <a:buSzPts val="1800"/>
              <a:buFont typeface="Source Code Pro"/>
              <a:buChar char="❏"/>
            </a:pPr>
            <a:r>
              <a:rPr lang="uk" sz="1800" u="sng">
                <a:solidFill>
                  <a:schemeClr val="hlink"/>
                </a:solidFill>
                <a:latin typeface="Source Code Pro"/>
                <a:ea typeface="Source Code Pro"/>
                <a:cs typeface="Source Code Pro"/>
                <a:sym typeface="Source Code Pro"/>
                <a:hlinkClick r:id="rId13"/>
              </a:rPr>
              <a:t>Handoffs</a:t>
            </a:r>
            <a:endParaRPr sz="1800">
              <a:solidFill>
                <a:schemeClr val="dk2"/>
              </a:solidFill>
              <a:latin typeface="Source Code Pro"/>
              <a:ea typeface="Source Code Pro"/>
              <a:cs typeface="Source Code Pro"/>
              <a:sym typeface="Source Code Pro"/>
            </a:endParaRPr>
          </a:p>
          <a:p>
            <a:pPr indent="0" lvl="0" marL="45720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p:txBody>
      </p:sp>
      <p:sp>
        <p:nvSpPr>
          <p:cNvPr id="246" name="Google Shape;246;p35"/>
          <p:cNvSpPr txBox="1"/>
          <p:nvPr>
            <p:ph idx="12" type="sldNum"/>
          </p:nvPr>
        </p:nvSpPr>
        <p:spPr>
          <a:xfrm>
            <a:off x="8280175" y="4663225"/>
            <a:ext cx="7410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i="1" lang="uk" sz="2200">
                <a:latin typeface="Oswald"/>
                <a:ea typeface="Oswald"/>
                <a:cs typeface="Oswald"/>
                <a:sym typeface="Oswald"/>
              </a:rPr>
              <a:t>#</a:t>
            </a:r>
            <a:r>
              <a:rPr b="1" lang="uk" sz="2200">
                <a:latin typeface="Oswald"/>
                <a:ea typeface="Oswald"/>
                <a:cs typeface="Oswald"/>
                <a:sym typeface="Oswald"/>
              </a:rPr>
              <a:t> </a:t>
            </a:r>
            <a:fld id="{00000000-1234-1234-1234-123412341234}" type="slidenum">
              <a:rPr b="1" lang="uk" sz="2200">
                <a:latin typeface="Oswald"/>
                <a:ea typeface="Oswald"/>
                <a:cs typeface="Oswald"/>
                <a:sym typeface="Oswald"/>
              </a:rPr>
              <a:t>‹#›</a:t>
            </a:fld>
            <a:endParaRPr b="1" sz="2200">
              <a:latin typeface="Oswald"/>
              <a:ea typeface="Oswald"/>
              <a:cs typeface="Oswald"/>
              <a:sym typeface="Oswald"/>
            </a:endParaRPr>
          </a:p>
        </p:txBody>
      </p:sp>
      <p:sp>
        <p:nvSpPr>
          <p:cNvPr id="247" name="Google Shape;247;p35"/>
          <p:cNvSpPr txBox="1"/>
          <p:nvPr/>
        </p:nvSpPr>
        <p:spPr>
          <a:xfrm>
            <a:off x="0" y="4743300"/>
            <a:ext cx="3000000" cy="400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uk">
                <a:solidFill>
                  <a:schemeClr val="dk2"/>
                </a:solidFill>
                <a:latin typeface="Oswald"/>
                <a:ea typeface="Oswald"/>
                <a:cs typeface="Oswald"/>
                <a:sym typeface="Oswald"/>
              </a:rPr>
              <a:t>Last updated:  2026-04-18</a:t>
            </a:r>
            <a:endParaRPr>
              <a:solidFill>
                <a:schemeClr val="dk2"/>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