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9" r:id="rId1"/>
  </p:sldMasterIdLst>
  <p:sldIdLst>
    <p:sldId id="256" r:id="rId2"/>
    <p:sldId id="257" r:id="rId3"/>
    <p:sldId id="260" r:id="rId4"/>
    <p:sldId id="261" r:id="rId5"/>
    <p:sldId id="262" r:id="rId6"/>
    <p:sldId id="263" r:id="rId7"/>
    <p:sldId id="264" r:id="rId8"/>
    <p:sldId id="265" r:id="rId9"/>
    <p:sldId id="273" r:id="rId10"/>
    <p:sldId id="270" r:id="rId11"/>
    <p:sldId id="271" r:id="rId12"/>
    <p:sldId id="269" r:id="rId13"/>
    <p:sldId id="272" r:id="rId14"/>
    <p:sldId id="266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99" d="100"/>
          <a:sy n="99" d="100"/>
        </p:scale>
        <p:origin x="-1776" y="-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printerSettings" Target="printerSettings/printerSettings1.bin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28166" y="1295400"/>
            <a:ext cx="6487668" cy="3152887"/>
          </a:xfrm>
          <a:prstGeom prst="rect">
            <a:avLst/>
          </a:prstGeo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/>
          <a:p>
            <a: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</a:pPr>
            <a:endParaRPr sz="3200" kern="120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2921" y="1523999"/>
            <a:ext cx="6498158" cy="1724867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2921" y="3299012"/>
            <a:ext cx="6498159" cy="916641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1635A-1188-C340-857D-5B18C0B4CE1A}" type="datetimeFigureOut">
              <a:rPr lang="en-US" smtClean="0"/>
              <a:t>9/19/16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7DF64-93E0-1146-AEBF-0FDD3F0BA2A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1635A-1188-C340-857D-5B18C0B4CE1A}" type="datetimeFigureOut">
              <a:rPr lang="en-US" smtClean="0"/>
              <a:t>9/18/16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7DF64-93E0-1146-AEBF-0FDD3F0BA2A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3538" y="3352801"/>
            <a:ext cx="8416925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3538" y="4771029"/>
            <a:ext cx="8416925" cy="972671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1635A-1188-C340-857D-5B18C0B4CE1A}" type="datetimeFigureOut">
              <a:rPr lang="en-US" smtClean="0"/>
              <a:t>9/18/16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7DF64-93E0-1146-AEBF-0FDD3F0BA2AD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2"/>
          <p:cNvSpPr>
            <a:spLocks noGrp="1"/>
          </p:cNvSpPr>
          <p:nvPr>
            <p:ph type="pic" idx="13"/>
          </p:nvPr>
        </p:nvSpPr>
        <p:spPr>
          <a:xfrm>
            <a:off x="370980" y="363538"/>
            <a:ext cx="8402040" cy="2836862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2403144"/>
            <a:ext cx="8056563" cy="1362075"/>
          </a:xfrm>
        </p:spPr>
        <p:txBody>
          <a:bodyPr anchor="b" anchorCtr="0"/>
          <a:lstStyle>
            <a:lvl1pPr algn="ctr">
              <a:defRPr sz="4600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3736005"/>
            <a:ext cx="8056563" cy="1500187"/>
          </a:xfrm>
        </p:spPr>
        <p:txBody>
          <a:bodyPr anchor="t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1635A-1188-C340-857D-5B18C0B4CE1A}" type="datetimeFigureOut">
              <a:rPr lang="en-US" smtClean="0"/>
              <a:t>9/18/16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7DF64-93E0-1146-AEBF-0FDD3F0BA2A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9275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1071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1635A-1188-C340-857D-5B18C0B4CE1A}" type="datetimeFigureOut">
              <a:rPr lang="en-US" smtClean="0"/>
              <a:t>9/18/16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7DF64-93E0-1146-AEBF-0FDD3F0BA2A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4" y="107576"/>
            <a:ext cx="8042276" cy="1336956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4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9274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1070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1070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1635A-1188-C340-857D-5B18C0B4CE1A}" type="datetimeFigureOut">
              <a:rPr lang="en-US" smtClean="0"/>
              <a:t>9/18/16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7DF64-93E0-1146-AEBF-0FDD3F0BA2A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1635A-1188-C340-857D-5B18C0B4CE1A}" type="datetimeFigureOut">
              <a:rPr lang="en-US" smtClean="0"/>
              <a:t>9/18/16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7DF64-93E0-1146-AEBF-0FDD3F0BA2A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1635A-1188-C340-857D-5B18C0B4CE1A}" type="datetimeFigureOut">
              <a:rPr lang="en-US" smtClean="0"/>
              <a:t>9/18/16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7DF64-93E0-1146-AEBF-0FDD3F0BA2A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9" y="611872"/>
            <a:ext cx="3840480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2824" y="368300"/>
            <a:ext cx="3840480" cy="5575300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9" y="1787856"/>
            <a:ext cx="3840480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1635A-1188-C340-857D-5B18C0B4CE1A}" type="datetimeFigureOut">
              <a:rPr lang="en-US" smtClean="0"/>
              <a:t>9/18/16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7DF64-93E0-1146-AEBF-0FDD3F0BA2A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8" y="611872"/>
            <a:ext cx="4079545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8" y="1787856"/>
            <a:ext cx="4079545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1635A-1188-C340-857D-5B18C0B4CE1A}" type="datetimeFigureOut">
              <a:rPr lang="en-US" smtClean="0"/>
              <a:t>9/18/16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7DF64-93E0-1146-AEBF-0FDD3F0BA2A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>
            <a:off x="5090617" y="359392"/>
            <a:ext cx="3657600" cy="5318077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1635A-1188-C340-857D-5B18C0B4CE1A}" type="datetimeFigureOut">
              <a:rPr lang="en-US" smtClean="0"/>
              <a:t>9/18/16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7DF64-93E0-1146-AEBF-0FDD3F0BA2A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9792" y="368301"/>
            <a:ext cx="1524000" cy="5575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9274" y="368301"/>
            <a:ext cx="6689726" cy="557530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1635A-1188-C340-857D-5B18C0B4CE1A}" type="datetimeFigureOut">
              <a:rPr lang="en-US" smtClean="0"/>
              <a:t>9/18/16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7DF64-93E0-1146-AEBF-0FDD3F0BA2A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1600201"/>
            <a:ext cx="8042276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29835" y="627566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EB21635A-1188-C340-857D-5B18C0B4CE1A}" type="datetimeFigureOut">
              <a:rPr lang="en-US" smtClean="0"/>
              <a:t>9/19/16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458" y="6275668"/>
            <a:ext cx="48409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97906" y="6275668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fld id="{1E57DF64-93E0-1146-AEBF-0FDD3F0BA2AD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8026400" y="6443943"/>
            <a:ext cx="1117600" cy="3937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9250" indent="-349250" algn="l" defTabSz="914400" rtl="0" eaLnBrk="1" latinLnBrk="0" hangingPunct="1">
        <a:spcBef>
          <a:spcPts val="2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2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96837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263650" indent="-295275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54622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828800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1177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398713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6892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foss2serve.org/index.php/Git:_GitHub_Workflow_Activity" TargetMode="External"/><Relationship Id="rId4" Type="http://schemas.openxmlformats.org/officeDocument/2006/relationships/hyperlink" Target="https://github.com/StoneyJackson/github-workflow-activity/blob/master/presentation.pptx" TargetMode="External"/><Relationship Id="rId5" Type="http://schemas.openxmlformats.org/officeDocument/2006/relationships/hyperlink" Target="http://foss2serve.org/index.php/Git:_Working_Locally_from_the_Command_Line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foss2serve.org/index.php/Git:_GitHub_Issues_and_Pull_Reques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 </a:t>
            </a:r>
            <a:r>
              <a:rPr lang="en-US" dirty="0" err="1" smtClean="0"/>
              <a:t>Git</a:t>
            </a:r>
            <a:r>
              <a:rPr lang="en-US" dirty="0" smtClean="0"/>
              <a:t>/</a:t>
            </a:r>
            <a:r>
              <a:rPr lang="en-US" dirty="0" err="1" smtClean="0"/>
              <a:t>GitHub</a:t>
            </a:r>
            <a:r>
              <a:rPr lang="en-US" dirty="0" smtClean="0"/>
              <a:t> Workflow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Grant Braught</a:t>
            </a:r>
          </a:p>
          <a:p>
            <a:r>
              <a:rPr lang="en-US" dirty="0" smtClean="0"/>
              <a:t>Dickinson </a:t>
            </a:r>
            <a:r>
              <a:rPr lang="en-US" dirty="0" smtClean="0"/>
              <a:t>College</a:t>
            </a:r>
          </a:p>
          <a:p>
            <a:r>
              <a:rPr lang="en-US" dirty="0" smtClean="0"/>
              <a:t>COMP491</a:t>
            </a:r>
          </a:p>
          <a:p>
            <a:r>
              <a:rPr lang="en-US" dirty="0" smtClean="0"/>
              <a:t>Fall 2016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156655" y="6460511"/>
            <a:ext cx="3835926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dirty="0" smtClean="0"/>
              <a:t>Licensed under a Creative Commons Attribution-</a:t>
            </a:r>
            <a:r>
              <a:rPr lang="en-US" sz="1050" dirty="0" err="1" smtClean="0"/>
              <a:t>NonCommercial</a:t>
            </a:r>
            <a:r>
              <a:rPr lang="en-US" sz="1050" dirty="0" smtClean="0"/>
              <a:t>-</a:t>
            </a:r>
            <a:r>
              <a:rPr lang="en-US" sz="1050" dirty="0" err="1" smtClean="0"/>
              <a:t>ShareAlike</a:t>
            </a:r>
            <a:r>
              <a:rPr lang="en-US" sz="1050" dirty="0" smtClean="0"/>
              <a:t> 4.0 International License.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4470402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Can 78"/>
          <p:cNvSpPr/>
          <p:nvPr/>
        </p:nvSpPr>
        <p:spPr>
          <a:xfrm>
            <a:off x="1310195" y="5071883"/>
            <a:ext cx="1426477" cy="1679170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/>
            </a:r>
            <a:br>
              <a:rPr lang="en-US" sz="2000" dirty="0"/>
            </a:br>
            <a:endParaRPr lang="en-US" sz="2000" dirty="0"/>
          </a:p>
        </p:txBody>
      </p:sp>
      <p:sp>
        <p:nvSpPr>
          <p:cNvPr id="57" name="Title 1"/>
          <p:cNvSpPr>
            <a:spLocks noGrp="1"/>
          </p:cNvSpPr>
          <p:nvPr>
            <p:ph type="title"/>
          </p:nvPr>
        </p:nvSpPr>
        <p:spPr>
          <a:xfrm>
            <a:off x="308648" y="455419"/>
            <a:ext cx="5701914" cy="895056"/>
          </a:xfrm>
        </p:spPr>
        <p:txBody>
          <a:bodyPr/>
          <a:lstStyle/>
          <a:p>
            <a:pPr algn="l"/>
            <a:r>
              <a:rPr lang="en-US" dirty="0" smtClean="0"/>
              <a:t>Fork / Clone</a:t>
            </a:r>
            <a:endParaRPr lang="en-US" dirty="0"/>
          </a:p>
        </p:txBody>
      </p:sp>
      <p:sp>
        <p:nvSpPr>
          <p:cNvPr id="58" name="TextBox 57"/>
          <p:cNvSpPr txBox="1"/>
          <p:nvPr/>
        </p:nvSpPr>
        <p:spPr>
          <a:xfrm>
            <a:off x="5876882" y="2081094"/>
            <a:ext cx="2541249" cy="16004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smtClean="0"/>
              <a:t>Fork repo </a:t>
            </a:r>
            <a:r>
              <a:rPr lang="en-US" sz="1600" i="1" dirty="0"/>
              <a:t>on </a:t>
            </a:r>
            <a:r>
              <a:rPr lang="en-US" sz="1600" i="1" dirty="0" err="1" smtClean="0"/>
              <a:t>GitHub</a:t>
            </a:r>
            <a:endParaRPr lang="en-US" sz="1600" i="1" dirty="0"/>
          </a:p>
          <a:p>
            <a:r>
              <a:rPr lang="en-US" sz="1600" dirty="0" smtClean="0"/>
              <a:t>cd Documents</a:t>
            </a:r>
          </a:p>
          <a:p>
            <a:r>
              <a:rPr lang="en-US" sz="1600" dirty="0" err="1" smtClean="0"/>
              <a:t>git</a:t>
            </a:r>
            <a:r>
              <a:rPr lang="en-US" sz="1600" dirty="0" smtClean="0"/>
              <a:t> clone </a:t>
            </a:r>
            <a:r>
              <a:rPr lang="en-US" sz="1600" i="1" dirty="0" smtClean="0"/>
              <a:t>&lt;URL&gt;</a:t>
            </a:r>
          </a:p>
          <a:p>
            <a:r>
              <a:rPr lang="en-US" sz="1600" dirty="0" err="1"/>
              <a:t>g</a:t>
            </a:r>
            <a:r>
              <a:rPr lang="en-US" sz="1600" dirty="0" err="1" smtClean="0"/>
              <a:t>it</a:t>
            </a:r>
            <a:r>
              <a:rPr lang="en-US" sz="1600" dirty="0" smtClean="0"/>
              <a:t> remote –v</a:t>
            </a:r>
          </a:p>
          <a:p>
            <a:r>
              <a:rPr lang="en-US" sz="1600" dirty="0"/>
              <a:t>c</a:t>
            </a:r>
            <a:r>
              <a:rPr lang="en-US" sz="1600" dirty="0" smtClean="0"/>
              <a:t>d </a:t>
            </a:r>
            <a:r>
              <a:rPr lang="en-US" sz="1600" dirty="0" err="1" smtClean="0"/>
              <a:t>github</a:t>
            </a:r>
            <a:r>
              <a:rPr lang="en-US" sz="1600" dirty="0" smtClean="0"/>
              <a:t>-issues-activity</a:t>
            </a:r>
          </a:p>
          <a:p>
            <a:r>
              <a:rPr lang="en-US" sz="1600" dirty="0" err="1"/>
              <a:t>l</a:t>
            </a:r>
            <a:r>
              <a:rPr lang="en-US" sz="1600" dirty="0" err="1" smtClean="0"/>
              <a:t>s</a:t>
            </a:r>
            <a:endParaRPr lang="en-US" sz="1600" dirty="0" smtClean="0"/>
          </a:p>
        </p:txBody>
      </p:sp>
      <p:cxnSp>
        <p:nvCxnSpPr>
          <p:cNvPr id="59" name="Straight Connector 58"/>
          <p:cNvCxnSpPr/>
          <p:nvPr/>
        </p:nvCxnSpPr>
        <p:spPr>
          <a:xfrm>
            <a:off x="106966" y="4652210"/>
            <a:ext cx="5903596" cy="0"/>
          </a:xfrm>
          <a:prstGeom prst="line">
            <a:avLst/>
          </a:prstGeom>
          <a:ln w="76200" cmpd="sng">
            <a:solidFill>
              <a:srgbClr val="76C5E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0" name="Group 59"/>
          <p:cNvGrpSpPr/>
          <p:nvPr/>
        </p:nvGrpSpPr>
        <p:grpSpPr>
          <a:xfrm>
            <a:off x="775367" y="1655748"/>
            <a:ext cx="4973053" cy="3575206"/>
            <a:chOff x="1355581" y="1021204"/>
            <a:chExt cx="6524194" cy="3917903"/>
          </a:xfrm>
        </p:grpSpPr>
        <p:sp>
          <p:nvSpPr>
            <p:cNvPr id="61" name="Cloud 60"/>
            <p:cNvSpPr/>
            <p:nvPr/>
          </p:nvSpPr>
          <p:spPr>
            <a:xfrm>
              <a:off x="1355581" y="1021204"/>
              <a:ext cx="6524194" cy="2928680"/>
            </a:xfrm>
            <a:prstGeom prst="cloud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4800" dirty="0"/>
            </a:p>
          </p:txBody>
        </p:sp>
        <p:sp>
          <p:nvSpPr>
            <p:cNvPr id="62" name="Can 61"/>
            <p:cNvSpPr/>
            <p:nvPr/>
          </p:nvSpPr>
          <p:spPr>
            <a:xfrm>
              <a:off x="5580807" y="1487321"/>
              <a:ext cx="1871408" cy="1604308"/>
            </a:xfrm>
            <a:prstGeom prst="ca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/>
                <a:t>Upstream</a:t>
              </a:r>
              <a:endParaRPr lang="en-US" sz="2000" dirty="0"/>
            </a:p>
            <a:p>
              <a:pPr algn="ctr"/>
              <a:endParaRPr lang="en-US" sz="2000" i="1" dirty="0"/>
            </a:p>
            <a:p>
              <a:pPr algn="ctr"/>
              <a:endParaRPr lang="en-US" sz="2000" i="1" dirty="0"/>
            </a:p>
          </p:txBody>
        </p:sp>
        <p:sp>
          <p:nvSpPr>
            <p:cNvPr id="63" name="Can 62"/>
            <p:cNvSpPr/>
            <p:nvPr/>
          </p:nvSpPr>
          <p:spPr>
            <a:xfrm>
              <a:off x="2057227" y="1487321"/>
              <a:ext cx="1871408" cy="1604308"/>
            </a:xfrm>
            <a:prstGeom prst="ca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/>
                <a:t>Origin</a:t>
              </a:r>
              <a:endParaRPr lang="en-US" sz="2000" dirty="0"/>
            </a:p>
            <a:p>
              <a:pPr algn="ctr"/>
              <a:endParaRPr lang="en-US" sz="2000" i="1" dirty="0"/>
            </a:p>
            <a:p>
              <a:pPr algn="ctr"/>
              <a:endParaRPr lang="en-US" sz="2000" i="1" dirty="0"/>
            </a:p>
          </p:txBody>
        </p:sp>
        <p:cxnSp>
          <p:nvCxnSpPr>
            <p:cNvPr id="65" name="Straight Arrow Connector 64"/>
            <p:cNvCxnSpPr/>
            <p:nvPr/>
          </p:nvCxnSpPr>
          <p:spPr>
            <a:xfrm flipH="1" flipV="1">
              <a:off x="2990911" y="3091629"/>
              <a:ext cx="2020" cy="1673159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sp>
          <p:nvSpPr>
            <p:cNvPr id="66" name="Left Arrow 65"/>
            <p:cNvSpPr/>
            <p:nvPr/>
          </p:nvSpPr>
          <p:spPr>
            <a:xfrm rot="16200000">
              <a:off x="2083196" y="3361012"/>
              <a:ext cx="1819262" cy="1336927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/>
                <a:t>    clone</a:t>
              </a:r>
              <a:endParaRPr lang="en-US" sz="2000" dirty="0"/>
            </a:p>
          </p:txBody>
        </p:sp>
        <p:sp>
          <p:nvSpPr>
            <p:cNvPr id="67" name="Left Arrow 66"/>
            <p:cNvSpPr/>
            <p:nvPr/>
          </p:nvSpPr>
          <p:spPr>
            <a:xfrm>
              <a:off x="3761545" y="1654430"/>
              <a:ext cx="1819262" cy="1336927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/>
                <a:t>fork</a:t>
              </a:r>
            </a:p>
          </p:txBody>
        </p:sp>
      </p:grpSp>
      <p:sp>
        <p:nvSpPr>
          <p:cNvPr id="68" name="TextBox 67"/>
          <p:cNvSpPr txBox="1"/>
          <p:nvPr/>
        </p:nvSpPr>
        <p:spPr>
          <a:xfrm>
            <a:off x="255189" y="4183079"/>
            <a:ext cx="11315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Remotes</a:t>
            </a:r>
            <a:endParaRPr lang="en-US" dirty="0"/>
          </a:p>
        </p:txBody>
      </p:sp>
      <p:sp>
        <p:nvSpPr>
          <p:cNvPr id="69" name="TextBox 68"/>
          <p:cNvSpPr txBox="1"/>
          <p:nvPr/>
        </p:nvSpPr>
        <p:spPr>
          <a:xfrm>
            <a:off x="255189" y="4724805"/>
            <a:ext cx="7665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Local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4683118" y="4189681"/>
            <a:ext cx="13274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On </a:t>
            </a:r>
            <a:r>
              <a:rPr lang="en-US" dirty="0" err="1" smtClean="0"/>
              <a:t>GitHub</a:t>
            </a:r>
            <a:endParaRPr lang="en-US" dirty="0"/>
          </a:p>
        </p:txBody>
      </p:sp>
      <p:sp>
        <p:nvSpPr>
          <p:cNvPr id="71" name="TextBox 70"/>
          <p:cNvSpPr txBox="1"/>
          <p:nvPr/>
        </p:nvSpPr>
        <p:spPr>
          <a:xfrm>
            <a:off x="3980251" y="4724805"/>
            <a:ext cx="20303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On Your Machine</a:t>
            </a:r>
          </a:p>
        </p:txBody>
      </p:sp>
      <p:sp>
        <p:nvSpPr>
          <p:cNvPr id="73" name="Parallelogram 72"/>
          <p:cNvSpPr/>
          <p:nvPr/>
        </p:nvSpPr>
        <p:spPr>
          <a:xfrm>
            <a:off x="3578642" y="5789236"/>
            <a:ext cx="1104476" cy="587856"/>
          </a:xfrm>
          <a:prstGeom prst="parallelogram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5" name="Right Arrow 74"/>
          <p:cNvSpPr/>
          <p:nvPr/>
        </p:nvSpPr>
        <p:spPr>
          <a:xfrm rot="1308964">
            <a:off x="2612938" y="5654199"/>
            <a:ext cx="1105334" cy="38122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ounded Rectangle 76"/>
          <p:cNvSpPr/>
          <p:nvPr/>
        </p:nvSpPr>
        <p:spPr>
          <a:xfrm>
            <a:off x="4117475" y="2765184"/>
            <a:ext cx="1253994" cy="23992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 smtClean="0"/>
          </a:p>
        </p:txBody>
      </p:sp>
      <p:sp>
        <p:nvSpPr>
          <p:cNvPr id="80" name="Rounded Rectangle 79"/>
          <p:cNvSpPr/>
          <p:nvPr/>
        </p:nvSpPr>
        <p:spPr>
          <a:xfrm>
            <a:off x="1756653" y="6404182"/>
            <a:ext cx="871375" cy="21037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Stage</a:t>
            </a:r>
            <a:endParaRPr lang="en-US" sz="1400" dirty="0"/>
          </a:p>
        </p:txBody>
      </p:sp>
      <p:sp>
        <p:nvSpPr>
          <p:cNvPr id="81" name="Rounded Rectangle 80"/>
          <p:cNvSpPr/>
          <p:nvPr/>
        </p:nvSpPr>
        <p:spPr>
          <a:xfrm>
            <a:off x="6946286" y="5071883"/>
            <a:ext cx="1471845" cy="23992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Master Branch</a:t>
            </a:r>
          </a:p>
        </p:txBody>
      </p:sp>
      <p:sp>
        <p:nvSpPr>
          <p:cNvPr id="82" name="Rounded Rectangle 81"/>
          <p:cNvSpPr/>
          <p:nvPr/>
        </p:nvSpPr>
        <p:spPr>
          <a:xfrm>
            <a:off x="1396437" y="2765184"/>
            <a:ext cx="1253994" cy="23992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 smtClean="0"/>
          </a:p>
        </p:txBody>
      </p:sp>
      <p:sp>
        <p:nvSpPr>
          <p:cNvPr id="83" name="Rounded Rectangle 82"/>
          <p:cNvSpPr/>
          <p:nvPr/>
        </p:nvSpPr>
        <p:spPr>
          <a:xfrm>
            <a:off x="1386741" y="5478389"/>
            <a:ext cx="1253994" cy="23992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 smtClean="0"/>
          </a:p>
        </p:txBody>
      </p:sp>
      <p:sp>
        <p:nvSpPr>
          <p:cNvPr id="14" name="Oval 13"/>
          <p:cNvSpPr/>
          <p:nvPr/>
        </p:nvSpPr>
        <p:spPr>
          <a:xfrm>
            <a:off x="4167041" y="2820187"/>
            <a:ext cx="140086" cy="140086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5" name="Straight Connector 84"/>
          <p:cNvCxnSpPr>
            <a:stCxn id="14" idx="6"/>
            <a:endCxn id="84" idx="2"/>
          </p:cNvCxnSpPr>
          <p:nvPr/>
        </p:nvCxnSpPr>
        <p:spPr>
          <a:xfrm flipV="1">
            <a:off x="4307127" y="2886942"/>
            <a:ext cx="105890" cy="3288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84" name="Oval 83"/>
          <p:cNvSpPr/>
          <p:nvPr/>
        </p:nvSpPr>
        <p:spPr>
          <a:xfrm>
            <a:off x="4413017" y="2816899"/>
            <a:ext cx="140086" cy="140086"/>
          </a:xfrm>
          <a:prstGeom prst="ellipse">
            <a:avLst/>
          </a:prstGeom>
          <a:solidFill>
            <a:srgbClr val="008000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Oval 90"/>
          <p:cNvSpPr/>
          <p:nvPr/>
        </p:nvSpPr>
        <p:spPr>
          <a:xfrm>
            <a:off x="1440634" y="2816185"/>
            <a:ext cx="140086" cy="140086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2" name="Straight Connector 91"/>
          <p:cNvCxnSpPr>
            <a:stCxn id="91" idx="6"/>
            <a:endCxn id="93" idx="2"/>
          </p:cNvCxnSpPr>
          <p:nvPr/>
        </p:nvCxnSpPr>
        <p:spPr>
          <a:xfrm flipV="1">
            <a:off x="1580720" y="2882940"/>
            <a:ext cx="105890" cy="3288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93" name="Oval 92"/>
          <p:cNvSpPr/>
          <p:nvPr/>
        </p:nvSpPr>
        <p:spPr>
          <a:xfrm>
            <a:off x="1686610" y="2812897"/>
            <a:ext cx="140086" cy="140086"/>
          </a:xfrm>
          <a:prstGeom prst="ellipse">
            <a:avLst/>
          </a:prstGeom>
          <a:solidFill>
            <a:srgbClr val="008000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Oval 93"/>
          <p:cNvSpPr/>
          <p:nvPr/>
        </p:nvSpPr>
        <p:spPr>
          <a:xfrm>
            <a:off x="1440634" y="5522057"/>
            <a:ext cx="140086" cy="140086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5" name="Straight Connector 94"/>
          <p:cNvCxnSpPr>
            <a:stCxn id="94" idx="6"/>
            <a:endCxn id="96" idx="2"/>
          </p:cNvCxnSpPr>
          <p:nvPr/>
        </p:nvCxnSpPr>
        <p:spPr>
          <a:xfrm flipV="1">
            <a:off x="1580720" y="5588812"/>
            <a:ext cx="105890" cy="3288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96" name="Oval 95"/>
          <p:cNvSpPr/>
          <p:nvPr/>
        </p:nvSpPr>
        <p:spPr>
          <a:xfrm>
            <a:off x="1686610" y="5518769"/>
            <a:ext cx="140086" cy="140086"/>
          </a:xfrm>
          <a:prstGeom prst="ellipse">
            <a:avLst/>
          </a:prstGeom>
          <a:solidFill>
            <a:srgbClr val="008000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/>
          <p:cNvSpPr/>
          <p:nvPr/>
        </p:nvSpPr>
        <p:spPr>
          <a:xfrm>
            <a:off x="6998670" y="5124167"/>
            <a:ext cx="140086" cy="140086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Rounded Rectangle 97"/>
          <p:cNvSpPr/>
          <p:nvPr/>
        </p:nvSpPr>
        <p:spPr>
          <a:xfrm>
            <a:off x="3865834" y="5895451"/>
            <a:ext cx="521107" cy="23992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 smtClean="0"/>
          </a:p>
        </p:txBody>
      </p:sp>
      <p:sp>
        <p:nvSpPr>
          <p:cNvPr id="99" name="Oval 98"/>
          <p:cNvSpPr/>
          <p:nvPr/>
        </p:nvSpPr>
        <p:spPr>
          <a:xfrm>
            <a:off x="4059191" y="5946660"/>
            <a:ext cx="140086" cy="140086"/>
          </a:xfrm>
          <a:prstGeom prst="ellipse">
            <a:avLst/>
          </a:prstGeom>
          <a:solidFill>
            <a:srgbClr val="008000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TextBox 100"/>
          <p:cNvSpPr txBox="1"/>
          <p:nvPr/>
        </p:nvSpPr>
        <p:spPr>
          <a:xfrm>
            <a:off x="3887146" y="5529147"/>
            <a:ext cx="5772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Files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6674494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Can 45"/>
          <p:cNvSpPr/>
          <p:nvPr/>
        </p:nvSpPr>
        <p:spPr>
          <a:xfrm>
            <a:off x="1310195" y="5071883"/>
            <a:ext cx="1426477" cy="1679170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/>
            </a:r>
            <a:br>
              <a:rPr lang="en-US" sz="2000" dirty="0"/>
            </a:br>
            <a:endParaRPr lang="en-US" sz="2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8647" y="455419"/>
            <a:ext cx="6469141" cy="895056"/>
          </a:xfrm>
        </p:spPr>
        <p:txBody>
          <a:bodyPr/>
          <a:lstStyle/>
          <a:p>
            <a:pPr algn="l"/>
            <a:r>
              <a:rPr lang="en-US" dirty="0" smtClean="0"/>
              <a:t>Branch / Checkout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876882" y="2081094"/>
            <a:ext cx="2531462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c</a:t>
            </a:r>
            <a:r>
              <a:rPr lang="en-US" sz="1600" dirty="0" smtClean="0"/>
              <a:t>d </a:t>
            </a:r>
            <a:r>
              <a:rPr lang="en-US" sz="1600" dirty="0" err="1" smtClean="0"/>
              <a:t>github</a:t>
            </a:r>
            <a:r>
              <a:rPr lang="en-US" sz="1600" dirty="0" smtClean="0"/>
              <a:t>-issues-activity</a:t>
            </a:r>
          </a:p>
          <a:p>
            <a:r>
              <a:rPr lang="en-US" sz="1600" dirty="0" err="1" smtClean="0"/>
              <a:t>git</a:t>
            </a:r>
            <a:r>
              <a:rPr lang="en-US" sz="1600" dirty="0" smtClean="0"/>
              <a:t> branch –a</a:t>
            </a:r>
          </a:p>
          <a:p>
            <a:r>
              <a:rPr lang="en-US" sz="1600" dirty="0" err="1" smtClean="0"/>
              <a:t>git</a:t>
            </a:r>
            <a:r>
              <a:rPr lang="en-US" sz="1600" dirty="0" smtClean="0"/>
              <a:t> branch </a:t>
            </a:r>
            <a:r>
              <a:rPr lang="en-US" sz="1600" i="1" dirty="0" smtClean="0"/>
              <a:t>feature</a:t>
            </a:r>
          </a:p>
          <a:p>
            <a:r>
              <a:rPr lang="en-US" sz="1600" dirty="0" err="1"/>
              <a:t>g</a:t>
            </a:r>
            <a:r>
              <a:rPr lang="en-US" sz="1600" dirty="0" err="1" smtClean="0"/>
              <a:t>it</a:t>
            </a:r>
            <a:r>
              <a:rPr lang="en-US" sz="1600" dirty="0" smtClean="0"/>
              <a:t> checkout </a:t>
            </a:r>
            <a:r>
              <a:rPr lang="en-US" sz="1600" i="1" dirty="0" smtClean="0"/>
              <a:t>feature</a:t>
            </a:r>
            <a:endParaRPr lang="en-US" sz="1600" i="1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06966" y="4652210"/>
            <a:ext cx="5903596" cy="0"/>
          </a:xfrm>
          <a:prstGeom prst="line">
            <a:avLst/>
          </a:prstGeom>
          <a:ln w="76200" cmpd="sng">
            <a:solidFill>
              <a:srgbClr val="76C5E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7" name="Group 26"/>
          <p:cNvGrpSpPr/>
          <p:nvPr/>
        </p:nvGrpSpPr>
        <p:grpSpPr>
          <a:xfrm>
            <a:off x="775367" y="1655748"/>
            <a:ext cx="4973053" cy="3416135"/>
            <a:chOff x="1355581" y="1021204"/>
            <a:chExt cx="6524194" cy="3743584"/>
          </a:xfrm>
        </p:grpSpPr>
        <p:sp>
          <p:nvSpPr>
            <p:cNvPr id="28" name="Cloud 27"/>
            <p:cNvSpPr/>
            <p:nvPr/>
          </p:nvSpPr>
          <p:spPr>
            <a:xfrm>
              <a:off x="1355581" y="1021204"/>
              <a:ext cx="6524194" cy="2928680"/>
            </a:xfrm>
            <a:prstGeom prst="cloud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4800" dirty="0"/>
            </a:p>
          </p:txBody>
        </p:sp>
        <p:sp>
          <p:nvSpPr>
            <p:cNvPr id="29" name="Can 28"/>
            <p:cNvSpPr/>
            <p:nvPr/>
          </p:nvSpPr>
          <p:spPr>
            <a:xfrm>
              <a:off x="5580807" y="1487321"/>
              <a:ext cx="1871408" cy="1604308"/>
            </a:xfrm>
            <a:prstGeom prst="ca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/>
                <a:t>Upstream</a:t>
              </a:r>
              <a:endParaRPr lang="en-US" sz="2000" dirty="0"/>
            </a:p>
            <a:p>
              <a:pPr algn="ctr"/>
              <a:endParaRPr lang="en-US" sz="2000" i="1" dirty="0"/>
            </a:p>
            <a:p>
              <a:pPr algn="ctr"/>
              <a:endParaRPr lang="en-US" sz="2000" i="1" dirty="0"/>
            </a:p>
          </p:txBody>
        </p:sp>
        <p:sp>
          <p:nvSpPr>
            <p:cNvPr id="30" name="Can 29"/>
            <p:cNvSpPr/>
            <p:nvPr/>
          </p:nvSpPr>
          <p:spPr>
            <a:xfrm>
              <a:off x="2057227" y="1487321"/>
              <a:ext cx="1871408" cy="1604308"/>
            </a:xfrm>
            <a:prstGeom prst="ca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/>
                <a:t>Origin</a:t>
              </a:r>
              <a:endParaRPr lang="en-US" sz="2000" dirty="0"/>
            </a:p>
            <a:p>
              <a:pPr algn="ctr"/>
              <a:endParaRPr lang="en-US" sz="2000" i="1" dirty="0"/>
            </a:p>
            <a:p>
              <a:pPr algn="ctr"/>
              <a:endParaRPr lang="en-US" sz="2000" i="1" dirty="0"/>
            </a:p>
          </p:txBody>
        </p:sp>
        <p:cxnSp>
          <p:nvCxnSpPr>
            <p:cNvPr id="32" name="Straight Arrow Connector 31"/>
            <p:cNvCxnSpPr/>
            <p:nvPr/>
          </p:nvCxnSpPr>
          <p:spPr>
            <a:xfrm flipH="1" flipV="1">
              <a:off x="2990911" y="3091629"/>
              <a:ext cx="2020" cy="1673159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35" name="TextBox 34"/>
          <p:cNvSpPr txBox="1"/>
          <p:nvPr/>
        </p:nvSpPr>
        <p:spPr>
          <a:xfrm>
            <a:off x="255189" y="4183079"/>
            <a:ext cx="11315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Remotes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255189" y="4724805"/>
            <a:ext cx="7665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Local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683118" y="4189681"/>
            <a:ext cx="13274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On </a:t>
            </a:r>
            <a:r>
              <a:rPr lang="en-US" dirty="0" err="1" smtClean="0"/>
              <a:t>GitHub</a:t>
            </a:r>
            <a:endParaRPr 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3980251" y="4724805"/>
            <a:ext cx="20303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On Your Machine</a:t>
            </a:r>
          </a:p>
        </p:txBody>
      </p:sp>
      <p:sp>
        <p:nvSpPr>
          <p:cNvPr id="40" name="Parallelogram 39"/>
          <p:cNvSpPr/>
          <p:nvPr/>
        </p:nvSpPr>
        <p:spPr>
          <a:xfrm>
            <a:off x="3578642" y="5789236"/>
            <a:ext cx="1104476" cy="587856"/>
          </a:xfrm>
          <a:prstGeom prst="parallelogram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2" name="Right Arrow 41"/>
          <p:cNvSpPr/>
          <p:nvPr/>
        </p:nvSpPr>
        <p:spPr>
          <a:xfrm rot="647089">
            <a:off x="2644696" y="5793999"/>
            <a:ext cx="1072396" cy="38122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rgbClr val="000000"/>
                </a:solidFill>
              </a:rPr>
              <a:t>checkout</a:t>
            </a:r>
            <a:endParaRPr lang="en-US" sz="1400" dirty="0">
              <a:solidFill>
                <a:srgbClr val="000000"/>
              </a:solidFill>
            </a:endParaRPr>
          </a:p>
        </p:txBody>
      </p:sp>
      <p:sp>
        <p:nvSpPr>
          <p:cNvPr id="48" name="Rounded Rectangle 47"/>
          <p:cNvSpPr/>
          <p:nvPr/>
        </p:nvSpPr>
        <p:spPr>
          <a:xfrm>
            <a:off x="1756653" y="6404182"/>
            <a:ext cx="871375" cy="21037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Stage</a:t>
            </a:r>
            <a:endParaRPr lang="en-US" sz="1400" dirty="0"/>
          </a:p>
        </p:txBody>
      </p:sp>
      <p:cxnSp>
        <p:nvCxnSpPr>
          <p:cNvPr id="49" name="Straight Arrow Connector 48"/>
          <p:cNvCxnSpPr/>
          <p:nvPr/>
        </p:nvCxnSpPr>
        <p:spPr>
          <a:xfrm>
            <a:off x="2736672" y="2887579"/>
            <a:ext cx="1243579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52" name="Rounded Rectangle 51"/>
          <p:cNvSpPr/>
          <p:nvPr/>
        </p:nvSpPr>
        <p:spPr>
          <a:xfrm>
            <a:off x="1396437" y="2765184"/>
            <a:ext cx="1253994" cy="23992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 smtClean="0"/>
          </a:p>
        </p:txBody>
      </p:sp>
      <p:sp>
        <p:nvSpPr>
          <p:cNvPr id="57" name="Oval 56"/>
          <p:cNvSpPr/>
          <p:nvPr/>
        </p:nvSpPr>
        <p:spPr>
          <a:xfrm>
            <a:off x="1440634" y="2816185"/>
            <a:ext cx="140086" cy="140086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8" name="Straight Connector 57"/>
          <p:cNvCxnSpPr>
            <a:stCxn id="57" idx="6"/>
            <a:endCxn id="59" idx="2"/>
          </p:cNvCxnSpPr>
          <p:nvPr/>
        </p:nvCxnSpPr>
        <p:spPr>
          <a:xfrm flipV="1">
            <a:off x="1580720" y="2882940"/>
            <a:ext cx="105890" cy="3288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59" name="Oval 58"/>
          <p:cNvSpPr/>
          <p:nvPr/>
        </p:nvSpPr>
        <p:spPr>
          <a:xfrm>
            <a:off x="1686610" y="2812897"/>
            <a:ext cx="140086" cy="140086"/>
          </a:xfrm>
          <a:prstGeom prst="ellipse">
            <a:avLst/>
          </a:prstGeom>
          <a:solidFill>
            <a:srgbClr val="008000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ounded Rectangle 59"/>
          <p:cNvSpPr/>
          <p:nvPr/>
        </p:nvSpPr>
        <p:spPr>
          <a:xfrm>
            <a:off x="4073401" y="2771088"/>
            <a:ext cx="1253994" cy="23992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 smtClean="0"/>
          </a:p>
        </p:txBody>
      </p:sp>
      <p:sp>
        <p:nvSpPr>
          <p:cNvPr id="61" name="Oval 60"/>
          <p:cNvSpPr/>
          <p:nvPr/>
        </p:nvSpPr>
        <p:spPr>
          <a:xfrm>
            <a:off x="4117598" y="2822089"/>
            <a:ext cx="140086" cy="140086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2" name="Straight Connector 61"/>
          <p:cNvCxnSpPr>
            <a:stCxn id="61" idx="6"/>
            <a:endCxn id="63" idx="2"/>
          </p:cNvCxnSpPr>
          <p:nvPr/>
        </p:nvCxnSpPr>
        <p:spPr>
          <a:xfrm flipV="1">
            <a:off x="4257684" y="2888844"/>
            <a:ext cx="105890" cy="3288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63" name="Oval 62"/>
          <p:cNvSpPr/>
          <p:nvPr/>
        </p:nvSpPr>
        <p:spPr>
          <a:xfrm>
            <a:off x="4363574" y="2818801"/>
            <a:ext cx="140086" cy="140086"/>
          </a:xfrm>
          <a:prstGeom prst="ellipse">
            <a:avLst/>
          </a:prstGeom>
          <a:solidFill>
            <a:srgbClr val="008000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ounded Rectangle 63"/>
          <p:cNvSpPr/>
          <p:nvPr/>
        </p:nvSpPr>
        <p:spPr>
          <a:xfrm>
            <a:off x="1396437" y="5461015"/>
            <a:ext cx="1253994" cy="23992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 smtClean="0"/>
          </a:p>
        </p:txBody>
      </p:sp>
      <p:sp>
        <p:nvSpPr>
          <p:cNvPr id="65" name="Oval 64"/>
          <p:cNvSpPr/>
          <p:nvPr/>
        </p:nvSpPr>
        <p:spPr>
          <a:xfrm>
            <a:off x="1440634" y="5512016"/>
            <a:ext cx="140086" cy="140086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6" name="Straight Connector 65"/>
          <p:cNvCxnSpPr>
            <a:stCxn id="65" idx="6"/>
            <a:endCxn id="67" idx="2"/>
          </p:cNvCxnSpPr>
          <p:nvPr/>
        </p:nvCxnSpPr>
        <p:spPr>
          <a:xfrm flipV="1">
            <a:off x="1580720" y="5578771"/>
            <a:ext cx="105890" cy="3288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67" name="Oval 66"/>
          <p:cNvSpPr/>
          <p:nvPr/>
        </p:nvSpPr>
        <p:spPr>
          <a:xfrm>
            <a:off x="1686610" y="5508728"/>
            <a:ext cx="140086" cy="140086"/>
          </a:xfrm>
          <a:prstGeom prst="ellipse">
            <a:avLst/>
          </a:prstGeom>
          <a:solidFill>
            <a:srgbClr val="008000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ounded Rectangle 67"/>
          <p:cNvSpPr/>
          <p:nvPr/>
        </p:nvSpPr>
        <p:spPr>
          <a:xfrm>
            <a:off x="6946286" y="5071883"/>
            <a:ext cx="1471845" cy="23992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Master Branch</a:t>
            </a:r>
          </a:p>
        </p:txBody>
      </p:sp>
      <p:sp>
        <p:nvSpPr>
          <p:cNvPr id="69" name="Rounded Rectangle 68"/>
          <p:cNvSpPr/>
          <p:nvPr/>
        </p:nvSpPr>
        <p:spPr>
          <a:xfrm>
            <a:off x="6946286" y="5351313"/>
            <a:ext cx="1471845" cy="23992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Feature</a:t>
            </a:r>
            <a:r>
              <a:rPr lang="en-US" sz="1200" dirty="0" smtClean="0"/>
              <a:t> Branch</a:t>
            </a:r>
          </a:p>
        </p:txBody>
      </p:sp>
      <p:sp>
        <p:nvSpPr>
          <p:cNvPr id="70" name="Rounded Rectangle 69"/>
          <p:cNvSpPr/>
          <p:nvPr/>
        </p:nvSpPr>
        <p:spPr>
          <a:xfrm>
            <a:off x="1396438" y="5789236"/>
            <a:ext cx="1253994" cy="23992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 smtClean="0"/>
          </a:p>
        </p:txBody>
      </p:sp>
      <p:cxnSp>
        <p:nvCxnSpPr>
          <p:cNvPr id="72" name="Straight Connector 71"/>
          <p:cNvCxnSpPr>
            <a:endCxn id="67" idx="4"/>
          </p:cNvCxnSpPr>
          <p:nvPr/>
        </p:nvCxnSpPr>
        <p:spPr>
          <a:xfrm flipH="1" flipV="1">
            <a:off x="1756653" y="5648814"/>
            <a:ext cx="91920" cy="191268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76" name="Oval 75"/>
          <p:cNvSpPr/>
          <p:nvPr/>
        </p:nvSpPr>
        <p:spPr>
          <a:xfrm>
            <a:off x="1780215" y="5837498"/>
            <a:ext cx="140086" cy="140086"/>
          </a:xfrm>
          <a:prstGeom prst="ellipse">
            <a:avLst/>
          </a:prstGeom>
          <a:solidFill>
            <a:srgbClr val="008000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TextBox 76"/>
          <p:cNvSpPr txBox="1"/>
          <p:nvPr/>
        </p:nvSpPr>
        <p:spPr>
          <a:xfrm>
            <a:off x="3887146" y="5529147"/>
            <a:ext cx="5772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Files</a:t>
            </a:r>
            <a:endParaRPr lang="en-US" sz="1400" dirty="0"/>
          </a:p>
        </p:txBody>
      </p:sp>
      <p:sp>
        <p:nvSpPr>
          <p:cNvPr id="78" name="Rounded Rectangle 77"/>
          <p:cNvSpPr/>
          <p:nvPr/>
        </p:nvSpPr>
        <p:spPr>
          <a:xfrm>
            <a:off x="3837375" y="5957113"/>
            <a:ext cx="526199" cy="23992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 smtClean="0"/>
          </a:p>
        </p:txBody>
      </p:sp>
      <p:sp>
        <p:nvSpPr>
          <p:cNvPr id="79" name="Oval 78"/>
          <p:cNvSpPr/>
          <p:nvPr/>
        </p:nvSpPr>
        <p:spPr>
          <a:xfrm>
            <a:off x="4018921" y="6002814"/>
            <a:ext cx="140086" cy="140086"/>
          </a:xfrm>
          <a:prstGeom prst="ellipse">
            <a:avLst/>
          </a:prstGeom>
          <a:solidFill>
            <a:srgbClr val="008000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4423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Can 49"/>
          <p:cNvSpPr/>
          <p:nvPr/>
        </p:nvSpPr>
        <p:spPr>
          <a:xfrm>
            <a:off x="1310195" y="5071883"/>
            <a:ext cx="1426477" cy="1679170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/>
            </a:r>
            <a:br>
              <a:rPr lang="en-US" sz="2000" dirty="0"/>
            </a:br>
            <a:endParaRPr lang="en-US" sz="2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8647" y="455419"/>
            <a:ext cx="8059985" cy="895056"/>
          </a:xfrm>
        </p:spPr>
        <p:txBody>
          <a:bodyPr/>
          <a:lstStyle/>
          <a:p>
            <a:pPr algn="l"/>
            <a:r>
              <a:rPr lang="en-US" dirty="0" smtClean="0"/>
              <a:t>Status / Add / Commit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876882" y="2081094"/>
            <a:ext cx="273308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smtClean="0"/>
              <a:t>Make changes to files</a:t>
            </a:r>
          </a:p>
          <a:p>
            <a:r>
              <a:rPr lang="en-US" sz="1600" dirty="0" err="1" smtClean="0"/>
              <a:t>git</a:t>
            </a:r>
            <a:r>
              <a:rPr lang="en-US" sz="1600" dirty="0" smtClean="0"/>
              <a:t> status</a:t>
            </a:r>
          </a:p>
          <a:p>
            <a:r>
              <a:rPr lang="en-US" sz="1600" dirty="0" err="1"/>
              <a:t>g</a:t>
            </a:r>
            <a:r>
              <a:rPr lang="en-US" sz="1600" dirty="0" err="1" smtClean="0"/>
              <a:t>it</a:t>
            </a:r>
            <a:r>
              <a:rPr lang="en-US" sz="1600" dirty="0" smtClean="0"/>
              <a:t> add </a:t>
            </a:r>
            <a:r>
              <a:rPr lang="en-US" sz="1600" i="1" dirty="0" smtClean="0"/>
              <a:t>filename</a:t>
            </a:r>
          </a:p>
          <a:p>
            <a:r>
              <a:rPr lang="en-US" sz="1600" dirty="0" err="1"/>
              <a:t>g</a:t>
            </a:r>
            <a:r>
              <a:rPr lang="en-US" sz="1600" dirty="0" err="1" smtClean="0"/>
              <a:t>it</a:t>
            </a:r>
            <a:r>
              <a:rPr lang="en-US" sz="1600" dirty="0" smtClean="0"/>
              <a:t> commit –m </a:t>
            </a:r>
            <a:r>
              <a:rPr lang="en-US" sz="1600" i="1" dirty="0" smtClean="0"/>
              <a:t>“message”</a:t>
            </a:r>
            <a:endParaRPr lang="en-US" sz="1600" i="1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06966" y="4652210"/>
            <a:ext cx="5903596" cy="0"/>
          </a:xfrm>
          <a:prstGeom prst="line">
            <a:avLst/>
          </a:prstGeom>
          <a:ln w="76200" cmpd="sng">
            <a:solidFill>
              <a:srgbClr val="76C5E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7" name="Group 26"/>
          <p:cNvGrpSpPr/>
          <p:nvPr/>
        </p:nvGrpSpPr>
        <p:grpSpPr>
          <a:xfrm>
            <a:off x="775367" y="1655748"/>
            <a:ext cx="4973053" cy="3575206"/>
            <a:chOff x="1355581" y="1021204"/>
            <a:chExt cx="6524194" cy="3917903"/>
          </a:xfrm>
        </p:grpSpPr>
        <p:sp>
          <p:nvSpPr>
            <p:cNvPr id="28" name="Cloud 27"/>
            <p:cNvSpPr/>
            <p:nvPr/>
          </p:nvSpPr>
          <p:spPr>
            <a:xfrm>
              <a:off x="1355581" y="1021204"/>
              <a:ext cx="6524194" cy="2928680"/>
            </a:xfrm>
            <a:prstGeom prst="cloud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4800" dirty="0"/>
            </a:p>
          </p:txBody>
        </p:sp>
        <p:sp>
          <p:nvSpPr>
            <p:cNvPr id="29" name="Can 28"/>
            <p:cNvSpPr/>
            <p:nvPr/>
          </p:nvSpPr>
          <p:spPr>
            <a:xfrm>
              <a:off x="5580807" y="1487321"/>
              <a:ext cx="1871408" cy="1604308"/>
            </a:xfrm>
            <a:prstGeom prst="ca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/>
                <a:t>Upstream</a:t>
              </a:r>
              <a:endParaRPr lang="en-US" sz="2000" dirty="0"/>
            </a:p>
            <a:p>
              <a:pPr algn="ctr"/>
              <a:endParaRPr lang="en-US" sz="2000" i="1" dirty="0"/>
            </a:p>
            <a:p>
              <a:pPr algn="ctr"/>
              <a:endParaRPr lang="en-US" sz="2000" i="1" dirty="0"/>
            </a:p>
          </p:txBody>
        </p:sp>
        <p:sp>
          <p:nvSpPr>
            <p:cNvPr id="30" name="Can 29"/>
            <p:cNvSpPr/>
            <p:nvPr/>
          </p:nvSpPr>
          <p:spPr>
            <a:xfrm>
              <a:off x="2057227" y="1487321"/>
              <a:ext cx="1871408" cy="1604308"/>
            </a:xfrm>
            <a:prstGeom prst="ca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/>
                <a:t>Origin</a:t>
              </a:r>
              <a:endParaRPr lang="en-US" sz="2000" dirty="0"/>
            </a:p>
            <a:p>
              <a:pPr algn="ctr"/>
              <a:endParaRPr lang="en-US" sz="2000" i="1" dirty="0"/>
            </a:p>
            <a:p>
              <a:pPr algn="ctr"/>
              <a:endParaRPr lang="en-US" sz="2000" i="1" dirty="0"/>
            </a:p>
          </p:txBody>
        </p:sp>
        <p:cxnSp>
          <p:nvCxnSpPr>
            <p:cNvPr id="32" name="Straight Arrow Connector 31"/>
            <p:cNvCxnSpPr/>
            <p:nvPr/>
          </p:nvCxnSpPr>
          <p:spPr>
            <a:xfrm flipH="1" flipV="1">
              <a:off x="2990911" y="3091629"/>
              <a:ext cx="2020" cy="1673159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sp>
          <p:nvSpPr>
            <p:cNvPr id="33" name="Left Arrow 32"/>
            <p:cNvSpPr/>
            <p:nvPr/>
          </p:nvSpPr>
          <p:spPr>
            <a:xfrm rot="16200000">
              <a:off x="2083196" y="3361012"/>
              <a:ext cx="1819262" cy="1336927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/>
                <a:t>   </a:t>
              </a:r>
              <a:endParaRPr lang="en-US" sz="2000" dirty="0"/>
            </a:p>
          </p:txBody>
        </p:sp>
        <p:sp>
          <p:nvSpPr>
            <p:cNvPr id="34" name="Left Arrow 33"/>
            <p:cNvSpPr/>
            <p:nvPr/>
          </p:nvSpPr>
          <p:spPr>
            <a:xfrm>
              <a:off x="3761545" y="1654430"/>
              <a:ext cx="1819262" cy="1336927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/>
            </a:p>
          </p:txBody>
        </p:sp>
      </p:grpSp>
      <p:sp>
        <p:nvSpPr>
          <p:cNvPr id="35" name="TextBox 34"/>
          <p:cNvSpPr txBox="1"/>
          <p:nvPr/>
        </p:nvSpPr>
        <p:spPr>
          <a:xfrm>
            <a:off x="255189" y="4183079"/>
            <a:ext cx="11315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Remotes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255189" y="4724805"/>
            <a:ext cx="7665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Local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683118" y="4189681"/>
            <a:ext cx="13274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On </a:t>
            </a:r>
            <a:r>
              <a:rPr lang="en-US" dirty="0" err="1" smtClean="0"/>
              <a:t>GitHub</a:t>
            </a:r>
            <a:endParaRPr 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3980251" y="4724805"/>
            <a:ext cx="20303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On Your Machine</a:t>
            </a:r>
          </a:p>
        </p:txBody>
      </p:sp>
      <p:sp>
        <p:nvSpPr>
          <p:cNvPr id="42" name="Right Arrow 41"/>
          <p:cNvSpPr/>
          <p:nvPr/>
        </p:nvSpPr>
        <p:spPr>
          <a:xfrm rot="647089">
            <a:off x="2644696" y="5793999"/>
            <a:ext cx="1072396" cy="38122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ight Arrow 23"/>
          <p:cNvSpPr/>
          <p:nvPr/>
        </p:nvSpPr>
        <p:spPr>
          <a:xfrm rot="21402159" flipH="1">
            <a:off x="2664010" y="6116698"/>
            <a:ext cx="897099" cy="386997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</a:rPr>
              <a:t>add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 rot="16200000">
            <a:off x="622176" y="6068593"/>
            <a:ext cx="9669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000000"/>
                </a:solidFill>
              </a:rPr>
              <a:t>Commit</a:t>
            </a:r>
          </a:p>
        </p:txBody>
      </p:sp>
      <p:sp>
        <p:nvSpPr>
          <p:cNvPr id="52" name="Rounded Rectangle 51"/>
          <p:cNvSpPr/>
          <p:nvPr/>
        </p:nvSpPr>
        <p:spPr>
          <a:xfrm>
            <a:off x="1756653" y="6404182"/>
            <a:ext cx="871375" cy="21037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Stage</a:t>
            </a:r>
            <a:endParaRPr lang="en-US" sz="1400" dirty="0"/>
          </a:p>
        </p:txBody>
      </p:sp>
      <p:cxnSp>
        <p:nvCxnSpPr>
          <p:cNvPr id="53" name="Straight Arrow Connector 52"/>
          <p:cNvCxnSpPr/>
          <p:nvPr/>
        </p:nvCxnSpPr>
        <p:spPr>
          <a:xfrm>
            <a:off x="2736672" y="2887579"/>
            <a:ext cx="1243579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54" name="Rounded Rectangle 53"/>
          <p:cNvSpPr/>
          <p:nvPr/>
        </p:nvSpPr>
        <p:spPr>
          <a:xfrm>
            <a:off x="1396437" y="2765184"/>
            <a:ext cx="1253994" cy="23992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 smtClean="0"/>
          </a:p>
        </p:txBody>
      </p:sp>
      <p:sp>
        <p:nvSpPr>
          <p:cNvPr id="55" name="Oval 54"/>
          <p:cNvSpPr/>
          <p:nvPr/>
        </p:nvSpPr>
        <p:spPr>
          <a:xfrm>
            <a:off x="1440634" y="2816185"/>
            <a:ext cx="140086" cy="140086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6" name="Straight Connector 55"/>
          <p:cNvCxnSpPr>
            <a:stCxn id="55" idx="6"/>
            <a:endCxn id="57" idx="2"/>
          </p:cNvCxnSpPr>
          <p:nvPr/>
        </p:nvCxnSpPr>
        <p:spPr>
          <a:xfrm flipV="1">
            <a:off x="1580720" y="2882940"/>
            <a:ext cx="105890" cy="3288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57" name="Oval 56"/>
          <p:cNvSpPr/>
          <p:nvPr/>
        </p:nvSpPr>
        <p:spPr>
          <a:xfrm>
            <a:off x="1686610" y="2812897"/>
            <a:ext cx="140086" cy="140086"/>
          </a:xfrm>
          <a:prstGeom prst="ellipse">
            <a:avLst/>
          </a:prstGeom>
          <a:solidFill>
            <a:srgbClr val="008000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ounded Rectangle 57"/>
          <p:cNvSpPr/>
          <p:nvPr/>
        </p:nvSpPr>
        <p:spPr>
          <a:xfrm>
            <a:off x="4073401" y="2771088"/>
            <a:ext cx="1253994" cy="23992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 smtClean="0"/>
          </a:p>
        </p:txBody>
      </p:sp>
      <p:sp>
        <p:nvSpPr>
          <p:cNvPr id="59" name="Oval 58"/>
          <p:cNvSpPr/>
          <p:nvPr/>
        </p:nvSpPr>
        <p:spPr>
          <a:xfrm>
            <a:off x="4117598" y="2822089"/>
            <a:ext cx="140086" cy="140086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0" name="Straight Connector 59"/>
          <p:cNvCxnSpPr>
            <a:stCxn id="59" idx="6"/>
            <a:endCxn id="61" idx="2"/>
          </p:cNvCxnSpPr>
          <p:nvPr/>
        </p:nvCxnSpPr>
        <p:spPr>
          <a:xfrm flipV="1">
            <a:off x="4257684" y="2888844"/>
            <a:ext cx="105890" cy="3288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61" name="Oval 60"/>
          <p:cNvSpPr/>
          <p:nvPr/>
        </p:nvSpPr>
        <p:spPr>
          <a:xfrm>
            <a:off x="4363574" y="2818801"/>
            <a:ext cx="140086" cy="140086"/>
          </a:xfrm>
          <a:prstGeom prst="ellipse">
            <a:avLst/>
          </a:prstGeom>
          <a:solidFill>
            <a:srgbClr val="008000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ounded Rectangle 61"/>
          <p:cNvSpPr/>
          <p:nvPr/>
        </p:nvSpPr>
        <p:spPr>
          <a:xfrm>
            <a:off x="1396437" y="5461015"/>
            <a:ext cx="1253994" cy="23992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 smtClean="0"/>
          </a:p>
        </p:txBody>
      </p:sp>
      <p:sp>
        <p:nvSpPr>
          <p:cNvPr id="63" name="Oval 62"/>
          <p:cNvSpPr/>
          <p:nvPr/>
        </p:nvSpPr>
        <p:spPr>
          <a:xfrm>
            <a:off x="1440634" y="5512016"/>
            <a:ext cx="140086" cy="140086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4" name="Straight Connector 63"/>
          <p:cNvCxnSpPr>
            <a:stCxn id="63" idx="6"/>
            <a:endCxn id="65" idx="2"/>
          </p:cNvCxnSpPr>
          <p:nvPr/>
        </p:nvCxnSpPr>
        <p:spPr>
          <a:xfrm flipV="1">
            <a:off x="1580720" y="5578771"/>
            <a:ext cx="105890" cy="3288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65" name="Oval 64"/>
          <p:cNvSpPr/>
          <p:nvPr/>
        </p:nvSpPr>
        <p:spPr>
          <a:xfrm>
            <a:off x="1686610" y="5508728"/>
            <a:ext cx="140086" cy="140086"/>
          </a:xfrm>
          <a:prstGeom prst="ellipse">
            <a:avLst/>
          </a:prstGeom>
          <a:solidFill>
            <a:srgbClr val="008000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ounded Rectangle 65"/>
          <p:cNvSpPr/>
          <p:nvPr/>
        </p:nvSpPr>
        <p:spPr>
          <a:xfrm>
            <a:off x="1396438" y="5789236"/>
            <a:ext cx="1253994" cy="23992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 smtClean="0"/>
          </a:p>
        </p:txBody>
      </p:sp>
      <p:cxnSp>
        <p:nvCxnSpPr>
          <p:cNvPr id="67" name="Straight Connector 66"/>
          <p:cNvCxnSpPr>
            <a:endCxn id="65" idx="4"/>
          </p:cNvCxnSpPr>
          <p:nvPr/>
        </p:nvCxnSpPr>
        <p:spPr>
          <a:xfrm flipH="1" flipV="1">
            <a:off x="1756653" y="5648814"/>
            <a:ext cx="91920" cy="191268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68" name="Oval 67"/>
          <p:cNvSpPr/>
          <p:nvPr/>
        </p:nvSpPr>
        <p:spPr>
          <a:xfrm>
            <a:off x="1780215" y="5837498"/>
            <a:ext cx="140086" cy="140086"/>
          </a:xfrm>
          <a:prstGeom prst="ellipse">
            <a:avLst/>
          </a:prstGeom>
          <a:solidFill>
            <a:srgbClr val="008000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Oval 69"/>
          <p:cNvSpPr/>
          <p:nvPr/>
        </p:nvSpPr>
        <p:spPr>
          <a:xfrm>
            <a:off x="8011957" y="2191501"/>
            <a:ext cx="140086" cy="140086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Oval 72"/>
          <p:cNvSpPr/>
          <p:nvPr/>
        </p:nvSpPr>
        <p:spPr>
          <a:xfrm>
            <a:off x="2073142" y="5834289"/>
            <a:ext cx="140086" cy="140086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Oval 73"/>
          <p:cNvSpPr/>
          <p:nvPr/>
        </p:nvSpPr>
        <p:spPr>
          <a:xfrm>
            <a:off x="2462846" y="6450809"/>
            <a:ext cx="140086" cy="140086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ounded Rectangle 74"/>
          <p:cNvSpPr/>
          <p:nvPr/>
        </p:nvSpPr>
        <p:spPr>
          <a:xfrm>
            <a:off x="6946286" y="5071883"/>
            <a:ext cx="1471845" cy="23992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Master Branch</a:t>
            </a:r>
          </a:p>
        </p:txBody>
      </p:sp>
      <p:sp>
        <p:nvSpPr>
          <p:cNvPr id="76" name="Rounded Rectangle 75"/>
          <p:cNvSpPr/>
          <p:nvPr/>
        </p:nvSpPr>
        <p:spPr>
          <a:xfrm>
            <a:off x="6946286" y="5351313"/>
            <a:ext cx="1471845" cy="23992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Feature</a:t>
            </a:r>
            <a:r>
              <a:rPr lang="en-US" sz="1200" dirty="0" smtClean="0"/>
              <a:t> Branch</a:t>
            </a:r>
          </a:p>
        </p:txBody>
      </p:sp>
      <p:cxnSp>
        <p:nvCxnSpPr>
          <p:cNvPr id="77" name="Straight Connector 76"/>
          <p:cNvCxnSpPr>
            <a:stCxn id="68" idx="6"/>
            <a:endCxn id="73" idx="2"/>
          </p:cNvCxnSpPr>
          <p:nvPr/>
        </p:nvCxnSpPr>
        <p:spPr>
          <a:xfrm flipV="1">
            <a:off x="1920301" y="5904332"/>
            <a:ext cx="152841" cy="3209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25" name="Curved Right Arrow 24"/>
          <p:cNvSpPr/>
          <p:nvPr/>
        </p:nvSpPr>
        <p:spPr>
          <a:xfrm flipV="1">
            <a:off x="1231487" y="5754405"/>
            <a:ext cx="418293" cy="873935"/>
          </a:xfrm>
          <a:prstGeom prst="curvedRightArrow">
            <a:avLst>
              <a:gd name="adj1" fmla="val 57919"/>
              <a:gd name="adj2" fmla="val 99365"/>
              <a:gd name="adj3" fmla="val 2500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8" name="Parallelogram 77"/>
          <p:cNvSpPr/>
          <p:nvPr/>
        </p:nvSpPr>
        <p:spPr>
          <a:xfrm>
            <a:off x="3578642" y="5789236"/>
            <a:ext cx="1104476" cy="587856"/>
          </a:xfrm>
          <a:prstGeom prst="parallelogram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3887146" y="5529147"/>
            <a:ext cx="5772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Files</a:t>
            </a:r>
            <a:endParaRPr lang="en-US" sz="1400" dirty="0"/>
          </a:p>
        </p:txBody>
      </p:sp>
      <p:sp>
        <p:nvSpPr>
          <p:cNvPr id="80" name="Rounded Rectangle 79"/>
          <p:cNvSpPr/>
          <p:nvPr/>
        </p:nvSpPr>
        <p:spPr>
          <a:xfrm>
            <a:off x="3837375" y="5957113"/>
            <a:ext cx="526199" cy="23992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 smtClean="0"/>
          </a:p>
        </p:txBody>
      </p:sp>
      <p:sp>
        <p:nvSpPr>
          <p:cNvPr id="82" name="Oval 81"/>
          <p:cNvSpPr/>
          <p:nvPr/>
        </p:nvSpPr>
        <p:spPr>
          <a:xfrm>
            <a:off x="4026876" y="6005539"/>
            <a:ext cx="140086" cy="140086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5735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Can 54"/>
          <p:cNvSpPr/>
          <p:nvPr/>
        </p:nvSpPr>
        <p:spPr>
          <a:xfrm>
            <a:off x="1310195" y="5071883"/>
            <a:ext cx="1426477" cy="1679170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/>
            </a:r>
            <a:br>
              <a:rPr lang="en-US" sz="2000" dirty="0"/>
            </a:br>
            <a:endParaRPr lang="en-US" sz="2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8647" y="455419"/>
            <a:ext cx="8059985" cy="895056"/>
          </a:xfrm>
        </p:spPr>
        <p:txBody>
          <a:bodyPr/>
          <a:lstStyle/>
          <a:p>
            <a:pPr algn="l"/>
            <a:r>
              <a:rPr lang="en-US" dirty="0" smtClean="0"/>
              <a:t>Push / Pull Request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890249" y="2081094"/>
            <a:ext cx="34676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git</a:t>
            </a:r>
            <a:r>
              <a:rPr lang="en-US" dirty="0" smtClean="0"/>
              <a:t> push origin </a:t>
            </a:r>
            <a:r>
              <a:rPr lang="en-US" i="1" dirty="0" smtClean="0"/>
              <a:t>feature</a:t>
            </a:r>
          </a:p>
          <a:p>
            <a:r>
              <a:rPr lang="en-US" i="1" dirty="0" smtClean="0"/>
              <a:t>Check feature on </a:t>
            </a:r>
            <a:r>
              <a:rPr lang="en-US" i="1" dirty="0" err="1" smtClean="0"/>
              <a:t>GitHub</a:t>
            </a:r>
            <a:endParaRPr lang="en-US" i="1" dirty="0" smtClean="0"/>
          </a:p>
          <a:p>
            <a:r>
              <a:rPr lang="en-US" i="1" dirty="0" smtClean="0"/>
              <a:t>Pull Request to Upstream</a:t>
            </a:r>
          </a:p>
          <a:p>
            <a:r>
              <a:rPr lang="en-US" i="1" dirty="0" smtClean="0"/>
              <a:t>Upstream does merge(s)</a:t>
            </a:r>
            <a:endParaRPr lang="en-US" i="1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06966" y="4652210"/>
            <a:ext cx="5903596" cy="0"/>
          </a:xfrm>
          <a:prstGeom prst="line">
            <a:avLst/>
          </a:prstGeom>
          <a:ln w="76200" cmpd="sng">
            <a:solidFill>
              <a:srgbClr val="76C5E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7" name="Group 26"/>
          <p:cNvGrpSpPr/>
          <p:nvPr/>
        </p:nvGrpSpPr>
        <p:grpSpPr>
          <a:xfrm>
            <a:off x="775367" y="1655748"/>
            <a:ext cx="4973053" cy="3416135"/>
            <a:chOff x="1355581" y="1021204"/>
            <a:chExt cx="6524194" cy="3743584"/>
          </a:xfrm>
        </p:grpSpPr>
        <p:sp>
          <p:nvSpPr>
            <p:cNvPr id="28" name="Cloud 27"/>
            <p:cNvSpPr/>
            <p:nvPr/>
          </p:nvSpPr>
          <p:spPr>
            <a:xfrm>
              <a:off x="1355581" y="1021204"/>
              <a:ext cx="6524194" cy="2928680"/>
            </a:xfrm>
            <a:prstGeom prst="cloud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4800" dirty="0"/>
            </a:p>
          </p:txBody>
        </p:sp>
        <p:sp>
          <p:nvSpPr>
            <p:cNvPr id="29" name="Can 28"/>
            <p:cNvSpPr/>
            <p:nvPr/>
          </p:nvSpPr>
          <p:spPr>
            <a:xfrm>
              <a:off x="5580807" y="1487321"/>
              <a:ext cx="1871408" cy="1604308"/>
            </a:xfrm>
            <a:prstGeom prst="ca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/>
                <a:t>Upstream</a:t>
              </a:r>
              <a:endParaRPr lang="en-US" sz="2000" dirty="0"/>
            </a:p>
            <a:p>
              <a:pPr algn="ctr"/>
              <a:endParaRPr lang="en-US" sz="2000" i="1" dirty="0"/>
            </a:p>
            <a:p>
              <a:pPr algn="ctr"/>
              <a:endParaRPr lang="en-US" sz="2000" i="1" dirty="0"/>
            </a:p>
          </p:txBody>
        </p:sp>
        <p:sp>
          <p:nvSpPr>
            <p:cNvPr id="30" name="Can 29"/>
            <p:cNvSpPr/>
            <p:nvPr/>
          </p:nvSpPr>
          <p:spPr>
            <a:xfrm>
              <a:off x="2057227" y="1487321"/>
              <a:ext cx="1871408" cy="1604308"/>
            </a:xfrm>
            <a:prstGeom prst="ca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/>
                <a:t>Origin</a:t>
              </a:r>
              <a:endParaRPr lang="en-US" sz="2000" dirty="0"/>
            </a:p>
            <a:p>
              <a:pPr algn="ctr"/>
              <a:endParaRPr lang="en-US" sz="2000" i="1" dirty="0"/>
            </a:p>
            <a:p>
              <a:pPr algn="ctr"/>
              <a:endParaRPr lang="en-US" sz="2000" i="1" dirty="0"/>
            </a:p>
          </p:txBody>
        </p:sp>
        <p:cxnSp>
          <p:nvCxnSpPr>
            <p:cNvPr id="32" name="Straight Arrow Connector 31"/>
            <p:cNvCxnSpPr/>
            <p:nvPr/>
          </p:nvCxnSpPr>
          <p:spPr>
            <a:xfrm flipH="1" flipV="1">
              <a:off x="2990911" y="3091629"/>
              <a:ext cx="2020" cy="1673159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35" name="TextBox 34"/>
          <p:cNvSpPr txBox="1"/>
          <p:nvPr/>
        </p:nvSpPr>
        <p:spPr>
          <a:xfrm>
            <a:off x="255189" y="4183079"/>
            <a:ext cx="11315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Remotes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255189" y="4724805"/>
            <a:ext cx="7665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Local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683118" y="4189681"/>
            <a:ext cx="13274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On </a:t>
            </a:r>
            <a:r>
              <a:rPr lang="en-US" dirty="0" err="1" smtClean="0"/>
              <a:t>GitHub</a:t>
            </a:r>
            <a:endParaRPr 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3980251" y="4724805"/>
            <a:ext cx="20303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On Your Machine</a:t>
            </a:r>
          </a:p>
        </p:txBody>
      </p:sp>
      <p:sp>
        <p:nvSpPr>
          <p:cNvPr id="50" name="Up Arrow 49"/>
          <p:cNvSpPr/>
          <p:nvPr/>
        </p:nvSpPr>
        <p:spPr>
          <a:xfrm>
            <a:off x="1359744" y="3557206"/>
            <a:ext cx="1363560" cy="1554007"/>
          </a:xfrm>
          <a:prstGeom prst="up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2000" dirty="0"/>
              <a:t>push</a:t>
            </a:r>
          </a:p>
        </p:txBody>
      </p:sp>
      <p:sp>
        <p:nvSpPr>
          <p:cNvPr id="51" name="Right Arrow 50"/>
          <p:cNvSpPr/>
          <p:nvPr/>
        </p:nvSpPr>
        <p:spPr>
          <a:xfrm>
            <a:off x="2763408" y="2149324"/>
            <a:ext cx="1394208" cy="1407882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pull request</a:t>
            </a:r>
            <a:endParaRPr lang="en-US" dirty="0"/>
          </a:p>
        </p:txBody>
      </p:sp>
      <p:sp>
        <p:nvSpPr>
          <p:cNvPr id="56" name="Rounded Rectangle 55"/>
          <p:cNvSpPr/>
          <p:nvPr/>
        </p:nvSpPr>
        <p:spPr>
          <a:xfrm>
            <a:off x="1756653" y="6404182"/>
            <a:ext cx="871375" cy="21037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Stage</a:t>
            </a:r>
            <a:endParaRPr lang="en-US" sz="1400" dirty="0"/>
          </a:p>
        </p:txBody>
      </p:sp>
      <p:sp>
        <p:nvSpPr>
          <p:cNvPr id="57" name="Rounded Rectangle 56"/>
          <p:cNvSpPr/>
          <p:nvPr/>
        </p:nvSpPr>
        <p:spPr>
          <a:xfrm>
            <a:off x="6946286" y="5071883"/>
            <a:ext cx="1471845" cy="23992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Master Branch</a:t>
            </a:r>
          </a:p>
        </p:txBody>
      </p:sp>
      <p:sp>
        <p:nvSpPr>
          <p:cNvPr id="58" name="Rounded Rectangle 57"/>
          <p:cNvSpPr/>
          <p:nvPr/>
        </p:nvSpPr>
        <p:spPr>
          <a:xfrm>
            <a:off x="6946286" y="5351313"/>
            <a:ext cx="1471845" cy="23992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Feature</a:t>
            </a:r>
            <a:r>
              <a:rPr lang="en-US" sz="1200" dirty="0" smtClean="0"/>
              <a:t> Branch</a:t>
            </a:r>
          </a:p>
        </p:txBody>
      </p:sp>
      <p:sp>
        <p:nvSpPr>
          <p:cNvPr id="59" name="Right Arrow 58"/>
          <p:cNvSpPr/>
          <p:nvPr/>
        </p:nvSpPr>
        <p:spPr>
          <a:xfrm rot="647089">
            <a:off x="2644696" y="5793999"/>
            <a:ext cx="1072396" cy="38122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Parallelogram 59"/>
          <p:cNvSpPr/>
          <p:nvPr/>
        </p:nvSpPr>
        <p:spPr>
          <a:xfrm>
            <a:off x="3578642" y="5789236"/>
            <a:ext cx="1104476" cy="587856"/>
          </a:xfrm>
          <a:prstGeom prst="parallelogram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3887146" y="5529147"/>
            <a:ext cx="5772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Files</a:t>
            </a:r>
            <a:endParaRPr lang="en-US" sz="1400" dirty="0"/>
          </a:p>
        </p:txBody>
      </p:sp>
      <p:sp>
        <p:nvSpPr>
          <p:cNvPr id="62" name="Rounded Rectangle 61"/>
          <p:cNvSpPr/>
          <p:nvPr/>
        </p:nvSpPr>
        <p:spPr>
          <a:xfrm>
            <a:off x="3837375" y="5957113"/>
            <a:ext cx="526199" cy="23992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 smtClean="0"/>
          </a:p>
        </p:txBody>
      </p:sp>
      <p:sp>
        <p:nvSpPr>
          <p:cNvPr id="63" name="Oval 62"/>
          <p:cNvSpPr/>
          <p:nvPr/>
        </p:nvSpPr>
        <p:spPr>
          <a:xfrm>
            <a:off x="4026876" y="6005539"/>
            <a:ext cx="140086" cy="140086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ounded Rectangle 63"/>
          <p:cNvSpPr/>
          <p:nvPr/>
        </p:nvSpPr>
        <p:spPr>
          <a:xfrm>
            <a:off x="1396437" y="5461015"/>
            <a:ext cx="1253994" cy="23992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 smtClean="0"/>
          </a:p>
        </p:txBody>
      </p:sp>
      <p:sp>
        <p:nvSpPr>
          <p:cNvPr id="65" name="Oval 64"/>
          <p:cNvSpPr/>
          <p:nvPr/>
        </p:nvSpPr>
        <p:spPr>
          <a:xfrm>
            <a:off x="1440634" y="5512016"/>
            <a:ext cx="140086" cy="140086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6" name="Straight Connector 65"/>
          <p:cNvCxnSpPr>
            <a:stCxn id="65" idx="6"/>
            <a:endCxn id="67" idx="2"/>
          </p:cNvCxnSpPr>
          <p:nvPr/>
        </p:nvCxnSpPr>
        <p:spPr>
          <a:xfrm flipV="1">
            <a:off x="1580720" y="5578771"/>
            <a:ext cx="105890" cy="3288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67" name="Oval 66"/>
          <p:cNvSpPr/>
          <p:nvPr/>
        </p:nvSpPr>
        <p:spPr>
          <a:xfrm>
            <a:off x="1686610" y="5508728"/>
            <a:ext cx="140086" cy="140086"/>
          </a:xfrm>
          <a:prstGeom prst="ellipse">
            <a:avLst/>
          </a:prstGeom>
          <a:solidFill>
            <a:srgbClr val="008000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ounded Rectangle 67"/>
          <p:cNvSpPr/>
          <p:nvPr/>
        </p:nvSpPr>
        <p:spPr>
          <a:xfrm>
            <a:off x="1396438" y="5789236"/>
            <a:ext cx="1253994" cy="23992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 smtClean="0"/>
          </a:p>
        </p:txBody>
      </p:sp>
      <p:cxnSp>
        <p:nvCxnSpPr>
          <p:cNvPr id="69" name="Straight Connector 68"/>
          <p:cNvCxnSpPr>
            <a:endCxn id="67" idx="4"/>
          </p:cNvCxnSpPr>
          <p:nvPr/>
        </p:nvCxnSpPr>
        <p:spPr>
          <a:xfrm flipH="1" flipV="1">
            <a:off x="1756653" y="5648814"/>
            <a:ext cx="91920" cy="191268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70" name="Oval 69"/>
          <p:cNvSpPr/>
          <p:nvPr/>
        </p:nvSpPr>
        <p:spPr>
          <a:xfrm>
            <a:off x="1780215" y="5837498"/>
            <a:ext cx="140086" cy="140086"/>
          </a:xfrm>
          <a:prstGeom prst="ellipse">
            <a:avLst/>
          </a:prstGeom>
          <a:solidFill>
            <a:srgbClr val="008000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Oval 70"/>
          <p:cNvSpPr/>
          <p:nvPr/>
        </p:nvSpPr>
        <p:spPr>
          <a:xfrm>
            <a:off x="2073142" y="5834289"/>
            <a:ext cx="140086" cy="140086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2" name="Straight Connector 71"/>
          <p:cNvCxnSpPr>
            <a:stCxn id="70" idx="6"/>
            <a:endCxn id="71" idx="2"/>
          </p:cNvCxnSpPr>
          <p:nvPr/>
        </p:nvCxnSpPr>
        <p:spPr>
          <a:xfrm flipV="1">
            <a:off x="1920301" y="5904332"/>
            <a:ext cx="152841" cy="3209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74" name="Rounded Rectangle 73"/>
          <p:cNvSpPr/>
          <p:nvPr/>
        </p:nvSpPr>
        <p:spPr>
          <a:xfrm>
            <a:off x="1396437" y="2765184"/>
            <a:ext cx="1253994" cy="23992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 smtClean="0"/>
          </a:p>
        </p:txBody>
      </p:sp>
      <p:sp>
        <p:nvSpPr>
          <p:cNvPr id="75" name="Oval 74"/>
          <p:cNvSpPr/>
          <p:nvPr/>
        </p:nvSpPr>
        <p:spPr>
          <a:xfrm>
            <a:off x="1440634" y="2816185"/>
            <a:ext cx="140086" cy="140086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6" name="Straight Connector 75"/>
          <p:cNvCxnSpPr>
            <a:stCxn id="75" idx="6"/>
            <a:endCxn id="77" idx="2"/>
          </p:cNvCxnSpPr>
          <p:nvPr/>
        </p:nvCxnSpPr>
        <p:spPr>
          <a:xfrm flipV="1">
            <a:off x="1580720" y="2882940"/>
            <a:ext cx="105890" cy="3288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77" name="Oval 76"/>
          <p:cNvSpPr/>
          <p:nvPr/>
        </p:nvSpPr>
        <p:spPr>
          <a:xfrm>
            <a:off x="1686610" y="2812897"/>
            <a:ext cx="140086" cy="140086"/>
          </a:xfrm>
          <a:prstGeom prst="ellipse">
            <a:avLst/>
          </a:prstGeom>
          <a:solidFill>
            <a:srgbClr val="008000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Rounded Rectangle 77"/>
          <p:cNvSpPr/>
          <p:nvPr/>
        </p:nvSpPr>
        <p:spPr>
          <a:xfrm>
            <a:off x="4073401" y="2771088"/>
            <a:ext cx="1253994" cy="23992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 smtClean="0"/>
          </a:p>
        </p:txBody>
      </p:sp>
      <p:sp>
        <p:nvSpPr>
          <p:cNvPr id="79" name="Oval 78"/>
          <p:cNvSpPr/>
          <p:nvPr/>
        </p:nvSpPr>
        <p:spPr>
          <a:xfrm>
            <a:off x="4117598" y="2822089"/>
            <a:ext cx="140086" cy="140086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0" name="Straight Connector 79"/>
          <p:cNvCxnSpPr>
            <a:stCxn id="79" idx="6"/>
            <a:endCxn id="81" idx="2"/>
          </p:cNvCxnSpPr>
          <p:nvPr/>
        </p:nvCxnSpPr>
        <p:spPr>
          <a:xfrm flipV="1">
            <a:off x="4257684" y="2888844"/>
            <a:ext cx="105890" cy="3288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81" name="Oval 80"/>
          <p:cNvSpPr/>
          <p:nvPr/>
        </p:nvSpPr>
        <p:spPr>
          <a:xfrm>
            <a:off x="4363574" y="2818801"/>
            <a:ext cx="140086" cy="140086"/>
          </a:xfrm>
          <a:prstGeom prst="ellipse">
            <a:avLst/>
          </a:prstGeom>
          <a:solidFill>
            <a:srgbClr val="008000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Rounded Rectangle 81"/>
          <p:cNvSpPr/>
          <p:nvPr/>
        </p:nvSpPr>
        <p:spPr>
          <a:xfrm>
            <a:off x="1396437" y="3095280"/>
            <a:ext cx="1253994" cy="23992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 smtClean="0"/>
          </a:p>
        </p:txBody>
      </p:sp>
      <p:cxnSp>
        <p:nvCxnSpPr>
          <p:cNvPr id="83" name="Straight Connector 82"/>
          <p:cNvCxnSpPr/>
          <p:nvPr/>
        </p:nvCxnSpPr>
        <p:spPr>
          <a:xfrm flipH="1" flipV="1">
            <a:off x="1756652" y="2954858"/>
            <a:ext cx="91920" cy="191268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84" name="Oval 83"/>
          <p:cNvSpPr/>
          <p:nvPr/>
        </p:nvSpPr>
        <p:spPr>
          <a:xfrm>
            <a:off x="1780214" y="3143542"/>
            <a:ext cx="140086" cy="140086"/>
          </a:xfrm>
          <a:prstGeom prst="ellipse">
            <a:avLst/>
          </a:prstGeom>
          <a:solidFill>
            <a:srgbClr val="008000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/>
          <p:cNvSpPr/>
          <p:nvPr/>
        </p:nvSpPr>
        <p:spPr>
          <a:xfrm>
            <a:off x="2073141" y="3140333"/>
            <a:ext cx="140086" cy="140086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6" name="Straight Connector 85"/>
          <p:cNvCxnSpPr>
            <a:stCxn id="84" idx="6"/>
            <a:endCxn id="85" idx="2"/>
          </p:cNvCxnSpPr>
          <p:nvPr/>
        </p:nvCxnSpPr>
        <p:spPr>
          <a:xfrm flipV="1">
            <a:off x="1920300" y="3210376"/>
            <a:ext cx="152841" cy="3209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87" name="Oval 86"/>
          <p:cNvSpPr/>
          <p:nvPr/>
        </p:nvSpPr>
        <p:spPr>
          <a:xfrm>
            <a:off x="4647841" y="2812897"/>
            <a:ext cx="140086" cy="140086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8" name="Straight Connector 87"/>
          <p:cNvCxnSpPr>
            <a:endCxn id="87" idx="2"/>
          </p:cNvCxnSpPr>
          <p:nvPr/>
        </p:nvCxnSpPr>
        <p:spPr>
          <a:xfrm flipV="1">
            <a:off x="4495000" y="2882940"/>
            <a:ext cx="152841" cy="3209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89" name="Oval 88"/>
          <p:cNvSpPr/>
          <p:nvPr/>
        </p:nvSpPr>
        <p:spPr>
          <a:xfrm>
            <a:off x="4953602" y="2812897"/>
            <a:ext cx="140086" cy="140086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0" name="Straight Connector 89"/>
          <p:cNvCxnSpPr>
            <a:endCxn id="89" idx="2"/>
          </p:cNvCxnSpPr>
          <p:nvPr/>
        </p:nvCxnSpPr>
        <p:spPr>
          <a:xfrm flipV="1">
            <a:off x="4800761" y="2882940"/>
            <a:ext cx="152841" cy="3209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19090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arallelogram 99"/>
          <p:cNvSpPr/>
          <p:nvPr/>
        </p:nvSpPr>
        <p:spPr>
          <a:xfrm>
            <a:off x="3578642" y="5789236"/>
            <a:ext cx="1104476" cy="587856"/>
          </a:xfrm>
          <a:prstGeom prst="parallelogram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8647" y="455419"/>
            <a:ext cx="8059985" cy="895056"/>
          </a:xfrm>
        </p:spPr>
        <p:txBody>
          <a:bodyPr/>
          <a:lstStyle/>
          <a:p>
            <a:pPr algn="l"/>
            <a:r>
              <a:rPr lang="en-US" dirty="0" smtClean="0"/>
              <a:t>Remote Add / Fetch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876881" y="2081094"/>
            <a:ext cx="34676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/>
              <a:t>g</a:t>
            </a:r>
            <a:r>
              <a:rPr lang="en-US" sz="1600" dirty="0" err="1" smtClean="0"/>
              <a:t>it</a:t>
            </a:r>
            <a:r>
              <a:rPr lang="en-US" sz="1600" dirty="0" smtClean="0"/>
              <a:t> checkout master</a:t>
            </a:r>
          </a:p>
          <a:p>
            <a:r>
              <a:rPr lang="en-US" sz="1600" dirty="0" err="1"/>
              <a:t>g</a:t>
            </a:r>
            <a:r>
              <a:rPr lang="en-US" sz="1600" dirty="0" err="1" smtClean="0"/>
              <a:t>it</a:t>
            </a:r>
            <a:r>
              <a:rPr lang="en-US" sz="1600" dirty="0" smtClean="0"/>
              <a:t> remote add upstream </a:t>
            </a:r>
            <a:r>
              <a:rPr lang="en-US" sz="1600" i="1" dirty="0" smtClean="0"/>
              <a:t>&lt;URL&gt;</a:t>
            </a:r>
          </a:p>
          <a:p>
            <a:r>
              <a:rPr lang="en-US" sz="1600" dirty="0" err="1"/>
              <a:t>g</a:t>
            </a:r>
            <a:r>
              <a:rPr lang="en-US" sz="1600" dirty="0" err="1" smtClean="0"/>
              <a:t>it</a:t>
            </a:r>
            <a:r>
              <a:rPr lang="en-US" sz="1600" dirty="0" smtClean="0"/>
              <a:t> remote –v</a:t>
            </a:r>
          </a:p>
          <a:p>
            <a:r>
              <a:rPr lang="en-US" sz="1600" dirty="0" err="1"/>
              <a:t>g</a:t>
            </a:r>
            <a:r>
              <a:rPr lang="en-US" sz="1600" dirty="0" err="1" smtClean="0"/>
              <a:t>it</a:t>
            </a:r>
            <a:r>
              <a:rPr lang="en-US" sz="1600" dirty="0" smtClean="0"/>
              <a:t> fetch upstream</a:t>
            </a:r>
            <a:endParaRPr lang="en-US" sz="1600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06966" y="4652210"/>
            <a:ext cx="5903596" cy="0"/>
          </a:xfrm>
          <a:prstGeom prst="line">
            <a:avLst/>
          </a:prstGeom>
          <a:ln w="76200" cmpd="sng">
            <a:solidFill>
              <a:srgbClr val="76C5E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7" name="Group 26"/>
          <p:cNvGrpSpPr/>
          <p:nvPr/>
        </p:nvGrpSpPr>
        <p:grpSpPr>
          <a:xfrm>
            <a:off x="775367" y="1655748"/>
            <a:ext cx="4973053" cy="5095305"/>
            <a:chOff x="1355581" y="1021204"/>
            <a:chExt cx="6524194" cy="5583709"/>
          </a:xfrm>
        </p:grpSpPr>
        <p:sp>
          <p:nvSpPr>
            <p:cNvPr id="28" name="Cloud 27"/>
            <p:cNvSpPr/>
            <p:nvPr/>
          </p:nvSpPr>
          <p:spPr>
            <a:xfrm>
              <a:off x="1355581" y="1021204"/>
              <a:ext cx="6524194" cy="2928680"/>
            </a:xfrm>
            <a:prstGeom prst="cloud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4800" dirty="0"/>
            </a:p>
          </p:txBody>
        </p:sp>
        <p:sp>
          <p:nvSpPr>
            <p:cNvPr id="29" name="Can 28"/>
            <p:cNvSpPr/>
            <p:nvPr/>
          </p:nvSpPr>
          <p:spPr>
            <a:xfrm>
              <a:off x="5580807" y="1487321"/>
              <a:ext cx="1871408" cy="1604308"/>
            </a:xfrm>
            <a:prstGeom prst="ca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/>
                <a:t>Upstream</a:t>
              </a:r>
              <a:endParaRPr lang="en-US" sz="2000" dirty="0"/>
            </a:p>
            <a:p>
              <a:pPr algn="ctr"/>
              <a:endParaRPr lang="en-US" sz="2000" i="1" dirty="0"/>
            </a:p>
            <a:p>
              <a:pPr algn="ctr"/>
              <a:endParaRPr lang="en-US" sz="2000" i="1" dirty="0"/>
            </a:p>
          </p:txBody>
        </p:sp>
        <p:sp>
          <p:nvSpPr>
            <p:cNvPr id="30" name="Can 29"/>
            <p:cNvSpPr/>
            <p:nvPr/>
          </p:nvSpPr>
          <p:spPr>
            <a:xfrm>
              <a:off x="2057227" y="1487321"/>
              <a:ext cx="1871408" cy="1604308"/>
            </a:xfrm>
            <a:prstGeom prst="ca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/>
                <a:t>Origin</a:t>
              </a:r>
              <a:endParaRPr lang="en-US" sz="2000" dirty="0"/>
            </a:p>
            <a:p>
              <a:pPr algn="ctr"/>
              <a:endParaRPr lang="en-US" sz="2000" i="1" dirty="0"/>
            </a:p>
            <a:p>
              <a:pPr algn="ctr"/>
              <a:endParaRPr lang="en-US" sz="2000" i="1" dirty="0"/>
            </a:p>
          </p:txBody>
        </p:sp>
        <p:sp>
          <p:nvSpPr>
            <p:cNvPr id="31" name="Can 30"/>
            <p:cNvSpPr/>
            <p:nvPr/>
          </p:nvSpPr>
          <p:spPr>
            <a:xfrm>
              <a:off x="2057227" y="4764788"/>
              <a:ext cx="1871408" cy="1840125"/>
            </a:xfrm>
            <a:prstGeom prst="ca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/>
                <a:t/>
              </a:r>
              <a:br>
                <a:rPr lang="en-US" sz="2000" dirty="0"/>
              </a:br>
              <a:endParaRPr lang="en-US" sz="2000" dirty="0"/>
            </a:p>
          </p:txBody>
        </p:sp>
        <p:cxnSp>
          <p:nvCxnSpPr>
            <p:cNvPr id="32" name="Straight Arrow Connector 31"/>
            <p:cNvCxnSpPr>
              <a:stCxn id="31" idx="1"/>
            </p:cNvCxnSpPr>
            <p:nvPr/>
          </p:nvCxnSpPr>
          <p:spPr>
            <a:xfrm flipH="1" flipV="1">
              <a:off x="2990911" y="3091630"/>
              <a:ext cx="2020" cy="167315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35" name="TextBox 34"/>
          <p:cNvSpPr txBox="1"/>
          <p:nvPr/>
        </p:nvSpPr>
        <p:spPr>
          <a:xfrm>
            <a:off x="255189" y="4183079"/>
            <a:ext cx="11315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Remotes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255189" y="4724805"/>
            <a:ext cx="7665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Local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683118" y="4189681"/>
            <a:ext cx="13274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On </a:t>
            </a:r>
            <a:r>
              <a:rPr lang="en-US" dirty="0" err="1" smtClean="0"/>
              <a:t>GitHub</a:t>
            </a:r>
            <a:endParaRPr 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3980251" y="4724805"/>
            <a:ext cx="20303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On Your Machine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1756653" y="6404182"/>
            <a:ext cx="871375" cy="21037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Stage</a:t>
            </a:r>
            <a:endParaRPr lang="en-US" sz="1400" dirty="0"/>
          </a:p>
        </p:txBody>
      </p:sp>
      <p:sp>
        <p:nvSpPr>
          <p:cNvPr id="42" name="Right Arrow 41"/>
          <p:cNvSpPr/>
          <p:nvPr/>
        </p:nvSpPr>
        <p:spPr>
          <a:xfrm rot="1671201">
            <a:off x="2636243" y="5598626"/>
            <a:ext cx="1072396" cy="38122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Up Arrow 49"/>
          <p:cNvSpPr/>
          <p:nvPr/>
        </p:nvSpPr>
        <p:spPr>
          <a:xfrm>
            <a:off x="1359744" y="3557206"/>
            <a:ext cx="1363560" cy="1554007"/>
          </a:xfrm>
          <a:prstGeom prst="up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endParaRPr lang="en-US" sz="2000" dirty="0"/>
          </a:p>
        </p:txBody>
      </p:sp>
      <p:sp>
        <p:nvSpPr>
          <p:cNvPr id="51" name="Right Arrow 50"/>
          <p:cNvSpPr/>
          <p:nvPr/>
        </p:nvSpPr>
        <p:spPr>
          <a:xfrm>
            <a:off x="2763408" y="2149324"/>
            <a:ext cx="1394208" cy="1407882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Left Arrow 32"/>
          <p:cNvSpPr/>
          <p:nvPr/>
        </p:nvSpPr>
        <p:spPr>
          <a:xfrm rot="18951212">
            <a:off x="2255470" y="3809235"/>
            <a:ext cx="2795872" cy="1364163"/>
          </a:xfrm>
          <a:prstGeom prst="left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fetch</a:t>
            </a:r>
            <a:endParaRPr lang="en-US" sz="2400" dirty="0"/>
          </a:p>
        </p:txBody>
      </p:sp>
      <p:sp>
        <p:nvSpPr>
          <p:cNvPr id="58" name="TextBox 57"/>
          <p:cNvSpPr txBox="1"/>
          <p:nvPr/>
        </p:nvSpPr>
        <p:spPr>
          <a:xfrm>
            <a:off x="3887146" y="5529147"/>
            <a:ext cx="5772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Files</a:t>
            </a:r>
            <a:endParaRPr lang="en-US" sz="1400" dirty="0"/>
          </a:p>
        </p:txBody>
      </p:sp>
      <p:sp>
        <p:nvSpPr>
          <p:cNvPr id="61" name="Rounded Rectangle 60"/>
          <p:cNvSpPr/>
          <p:nvPr/>
        </p:nvSpPr>
        <p:spPr>
          <a:xfrm>
            <a:off x="1396437" y="5461015"/>
            <a:ext cx="1253994" cy="23992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 smtClean="0"/>
          </a:p>
        </p:txBody>
      </p:sp>
      <p:sp>
        <p:nvSpPr>
          <p:cNvPr id="62" name="Oval 61"/>
          <p:cNvSpPr/>
          <p:nvPr/>
        </p:nvSpPr>
        <p:spPr>
          <a:xfrm>
            <a:off x="1440634" y="5512016"/>
            <a:ext cx="140086" cy="140086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3" name="Straight Connector 62"/>
          <p:cNvCxnSpPr>
            <a:stCxn id="62" idx="6"/>
            <a:endCxn id="64" idx="2"/>
          </p:cNvCxnSpPr>
          <p:nvPr/>
        </p:nvCxnSpPr>
        <p:spPr>
          <a:xfrm flipV="1">
            <a:off x="1580720" y="5578771"/>
            <a:ext cx="105890" cy="3288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64" name="Oval 63"/>
          <p:cNvSpPr/>
          <p:nvPr/>
        </p:nvSpPr>
        <p:spPr>
          <a:xfrm>
            <a:off x="1686610" y="5508728"/>
            <a:ext cx="140086" cy="140086"/>
          </a:xfrm>
          <a:prstGeom prst="ellipse">
            <a:avLst/>
          </a:prstGeom>
          <a:solidFill>
            <a:srgbClr val="008000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ounded Rectangle 64"/>
          <p:cNvSpPr/>
          <p:nvPr/>
        </p:nvSpPr>
        <p:spPr>
          <a:xfrm>
            <a:off x="1396438" y="5789236"/>
            <a:ext cx="1253994" cy="23992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 smtClean="0"/>
          </a:p>
        </p:txBody>
      </p:sp>
      <p:cxnSp>
        <p:nvCxnSpPr>
          <p:cNvPr id="66" name="Straight Connector 65"/>
          <p:cNvCxnSpPr>
            <a:endCxn id="64" idx="4"/>
          </p:cNvCxnSpPr>
          <p:nvPr/>
        </p:nvCxnSpPr>
        <p:spPr>
          <a:xfrm flipH="1" flipV="1">
            <a:off x="1756653" y="5648814"/>
            <a:ext cx="91920" cy="191268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67" name="Oval 66"/>
          <p:cNvSpPr/>
          <p:nvPr/>
        </p:nvSpPr>
        <p:spPr>
          <a:xfrm>
            <a:off x="1780215" y="5837498"/>
            <a:ext cx="140086" cy="140086"/>
          </a:xfrm>
          <a:prstGeom prst="ellipse">
            <a:avLst/>
          </a:prstGeom>
          <a:solidFill>
            <a:srgbClr val="008000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/>
          <p:cNvSpPr/>
          <p:nvPr/>
        </p:nvSpPr>
        <p:spPr>
          <a:xfrm>
            <a:off x="2073142" y="5834289"/>
            <a:ext cx="140086" cy="140086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9" name="Straight Connector 68"/>
          <p:cNvCxnSpPr>
            <a:stCxn id="67" idx="6"/>
            <a:endCxn id="68" idx="2"/>
          </p:cNvCxnSpPr>
          <p:nvPr/>
        </p:nvCxnSpPr>
        <p:spPr>
          <a:xfrm flipV="1">
            <a:off x="1920301" y="5904332"/>
            <a:ext cx="152841" cy="3209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70" name="Rounded Rectangle 69"/>
          <p:cNvSpPr/>
          <p:nvPr/>
        </p:nvSpPr>
        <p:spPr>
          <a:xfrm>
            <a:off x="1396437" y="2765184"/>
            <a:ext cx="1253994" cy="23992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 smtClean="0"/>
          </a:p>
        </p:txBody>
      </p:sp>
      <p:sp>
        <p:nvSpPr>
          <p:cNvPr id="71" name="Oval 70"/>
          <p:cNvSpPr/>
          <p:nvPr/>
        </p:nvSpPr>
        <p:spPr>
          <a:xfrm>
            <a:off x="1440634" y="2816185"/>
            <a:ext cx="140086" cy="140086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2" name="Straight Connector 71"/>
          <p:cNvCxnSpPr>
            <a:stCxn id="71" idx="6"/>
            <a:endCxn id="73" idx="2"/>
          </p:cNvCxnSpPr>
          <p:nvPr/>
        </p:nvCxnSpPr>
        <p:spPr>
          <a:xfrm flipV="1">
            <a:off x="1580720" y="2882940"/>
            <a:ext cx="105890" cy="3288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73" name="Oval 72"/>
          <p:cNvSpPr/>
          <p:nvPr/>
        </p:nvSpPr>
        <p:spPr>
          <a:xfrm>
            <a:off x="1686610" y="2812897"/>
            <a:ext cx="140086" cy="140086"/>
          </a:xfrm>
          <a:prstGeom prst="ellipse">
            <a:avLst/>
          </a:prstGeom>
          <a:solidFill>
            <a:srgbClr val="008000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ounded Rectangle 73"/>
          <p:cNvSpPr/>
          <p:nvPr/>
        </p:nvSpPr>
        <p:spPr>
          <a:xfrm>
            <a:off x="4073401" y="2771088"/>
            <a:ext cx="1253994" cy="23992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 smtClean="0"/>
          </a:p>
        </p:txBody>
      </p:sp>
      <p:sp>
        <p:nvSpPr>
          <p:cNvPr id="75" name="Oval 74"/>
          <p:cNvSpPr/>
          <p:nvPr/>
        </p:nvSpPr>
        <p:spPr>
          <a:xfrm>
            <a:off x="4117598" y="2822089"/>
            <a:ext cx="140086" cy="140086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6" name="Straight Connector 75"/>
          <p:cNvCxnSpPr>
            <a:stCxn id="75" idx="6"/>
            <a:endCxn id="77" idx="2"/>
          </p:cNvCxnSpPr>
          <p:nvPr/>
        </p:nvCxnSpPr>
        <p:spPr>
          <a:xfrm flipV="1">
            <a:off x="4257684" y="2888844"/>
            <a:ext cx="105890" cy="3288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77" name="Oval 76"/>
          <p:cNvSpPr/>
          <p:nvPr/>
        </p:nvSpPr>
        <p:spPr>
          <a:xfrm>
            <a:off x="4363574" y="2818801"/>
            <a:ext cx="140086" cy="140086"/>
          </a:xfrm>
          <a:prstGeom prst="ellipse">
            <a:avLst/>
          </a:prstGeom>
          <a:solidFill>
            <a:srgbClr val="008000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Rounded Rectangle 77"/>
          <p:cNvSpPr/>
          <p:nvPr/>
        </p:nvSpPr>
        <p:spPr>
          <a:xfrm>
            <a:off x="1396437" y="3095280"/>
            <a:ext cx="1253994" cy="23992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 smtClean="0"/>
          </a:p>
        </p:txBody>
      </p:sp>
      <p:cxnSp>
        <p:nvCxnSpPr>
          <p:cNvPr id="79" name="Straight Connector 78"/>
          <p:cNvCxnSpPr/>
          <p:nvPr/>
        </p:nvCxnSpPr>
        <p:spPr>
          <a:xfrm flipH="1" flipV="1">
            <a:off x="1756652" y="2954858"/>
            <a:ext cx="91920" cy="191268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80" name="Oval 79"/>
          <p:cNvSpPr/>
          <p:nvPr/>
        </p:nvSpPr>
        <p:spPr>
          <a:xfrm>
            <a:off x="1780214" y="3143542"/>
            <a:ext cx="140086" cy="140086"/>
          </a:xfrm>
          <a:prstGeom prst="ellipse">
            <a:avLst/>
          </a:prstGeom>
          <a:solidFill>
            <a:srgbClr val="008000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/>
          <p:cNvSpPr/>
          <p:nvPr/>
        </p:nvSpPr>
        <p:spPr>
          <a:xfrm>
            <a:off x="2073141" y="3140333"/>
            <a:ext cx="140086" cy="140086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2" name="Straight Connector 81"/>
          <p:cNvCxnSpPr>
            <a:stCxn id="80" idx="6"/>
            <a:endCxn id="81" idx="2"/>
          </p:cNvCxnSpPr>
          <p:nvPr/>
        </p:nvCxnSpPr>
        <p:spPr>
          <a:xfrm flipV="1">
            <a:off x="1920300" y="3210376"/>
            <a:ext cx="152841" cy="3209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83" name="Oval 82"/>
          <p:cNvSpPr/>
          <p:nvPr/>
        </p:nvSpPr>
        <p:spPr>
          <a:xfrm>
            <a:off x="4647841" y="2812897"/>
            <a:ext cx="140086" cy="140086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4" name="Straight Connector 83"/>
          <p:cNvCxnSpPr>
            <a:endCxn id="83" idx="2"/>
          </p:cNvCxnSpPr>
          <p:nvPr/>
        </p:nvCxnSpPr>
        <p:spPr>
          <a:xfrm flipV="1">
            <a:off x="4495000" y="2882940"/>
            <a:ext cx="152841" cy="3209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85" name="Oval 84"/>
          <p:cNvSpPr/>
          <p:nvPr/>
        </p:nvSpPr>
        <p:spPr>
          <a:xfrm>
            <a:off x="4953602" y="2812897"/>
            <a:ext cx="140086" cy="140086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6" name="Straight Connector 85"/>
          <p:cNvCxnSpPr>
            <a:endCxn id="85" idx="2"/>
          </p:cNvCxnSpPr>
          <p:nvPr/>
        </p:nvCxnSpPr>
        <p:spPr>
          <a:xfrm flipV="1">
            <a:off x="4800761" y="2882940"/>
            <a:ext cx="152841" cy="3209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87" name="Rounded Rectangle 86"/>
          <p:cNvSpPr/>
          <p:nvPr/>
        </p:nvSpPr>
        <p:spPr>
          <a:xfrm>
            <a:off x="6946286" y="5071883"/>
            <a:ext cx="1471845" cy="23992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Master Branch</a:t>
            </a:r>
          </a:p>
        </p:txBody>
      </p:sp>
      <p:sp>
        <p:nvSpPr>
          <p:cNvPr id="88" name="Rounded Rectangle 87"/>
          <p:cNvSpPr/>
          <p:nvPr/>
        </p:nvSpPr>
        <p:spPr>
          <a:xfrm>
            <a:off x="6946286" y="5351313"/>
            <a:ext cx="1471845" cy="23992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Feature</a:t>
            </a:r>
            <a:r>
              <a:rPr lang="en-US" sz="1200" dirty="0" smtClean="0"/>
              <a:t> Branch</a:t>
            </a:r>
          </a:p>
        </p:txBody>
      </p:sp>
      <p:sp>
        <p:nvSpPr>
          <p:cNvPr id="89" name="Rounded Rectangle 88"/>
          <p:cNvSpPr/>
          <p:nvPr/>
        </p:nvSpPr>
        <p:spPr>
          <a:xfrm>
            <a:off x="6946286" y="5649711"/>
            <a:ext cx="1471845" cy="23992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u</a:t>
            </a:r>
            <a:r>
              <a:rPr lang="en-US" sz="1100" dirty="0" smtClean="0"/>
              <a:t>pstream/master</a:t>
            </a:r>
            <a:endParaRPr lang="en-US" sz="1100" dirty="0" smtClean="0"/>
          </a:p>
        </p:txBody>
      </p:sp>
      <p:sp>
        <p:nvSpPr>
          <p:cNvPr id="90" name="Rounded Rectangle 89"/>
          <p:cNvSpPr/>
          <p:nvPr/>
        </p:nvSpPr>
        <p:spPr>
          <a:xfrm>
            <a:off x="1396438" y="6099113"/>
            <a:ext cx="1253993" cy="23992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 dirty="0" smtClean="0"/>
          </a:p>
        </p:txBody>
      </p:sp>
      <p:sp>
        <p:nvSpPr>
          <p:cNvPr id="91" name="Oval 90"/>
          <p:cNvSpPr/>
          <p:nvPr/>
        </p:nvSpPr>
        <p:spPr>
          <a:xfrm>
            <a:off x="1459597" y="6149149"/>
            <a:ext cx="140086" cy="140086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2" name="Straight Connector 91"/>
          <p:cNvCxnSpPr>
            <a:stCxn id="91" idx="6"/>
            <a:endCxn id="93" idx="2"/>
          </p:cNvCxnSpPr>
          <p:nvPr/>
        </p:nvCxnSpPr>
        <p:spPr>
          <a:xfrm flipV="1">
            <a:off x="1599683" y="6215904"/>
            <a:ext cx="105890" cy="3288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93" name="Oval 92"/>
          <p:cNvSpPr/>
          <p:nvPr/>
        </p:nvSpPr>
        <p:spPr>
          <a:xfrm>
            <a:off x="1705573" y="6145861"/>
            <a:ext cx="140086" cy="140086"/>
          </a:xfrm>
          <a:prstGeom prst="ellipse">
            <a:avLst/>
          </a:prstGeom>
          <a:solidFill>
            <a:srgbClr val="008000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Oval 93"/>
          <p:cNvSpPr/>
          <p:nvPr/>
        </p:nvSpPr>
        <p:spPr>
          <a:xfrm>
            <a:off x="1989840" y="6139957"/>
            <a:ext cx="140086" cy="140086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5" name="Straight Connector 94"/>
          <p:cNvCxnSpPr>
            <a:endCxn id="94" idx="2"/>
          </p:cNvCxnSpPr>
          <p:nvPr/>
        </p:nvCxnSpPr>
        <p:spPr>
          <a:xfrm flipV="1">
            <a:off x="1836999" y="6210000"/>
            <a:ext cx="152841" cy="3209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96" name="Oval 95"/>
          <p:cNvSpPr/>
          <p:nvPr/>
        </p:nvSpPr>
        <p:spPr>
          <a:xfrm>
            <a:off x="2295601" y="6139957"/>
            <a:ext cx="140086" cy="140086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7" name="Straight Connector 96"/>
          <p:cNvCxnSpPr>
            <a:endCxn id="96" idx="2"/>
          </p:cNvCxnSpPr>
          <p:nvPr/>
        </p:nvCxnSpPr>
        <p:spPr>
          <a:xfrm flipV="1">
            <a:off x="2142760" y="6210000"/>
            <a:ext cx="152841" cy="3209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98" name="Rounded Rectangle 97"/>
          <p:cNvSpPr/>
          <p:nvPr/>
        </p:nvSpPr>
        <p:spPr>
          <a:xfrm>
            <a:off x="3865834" y="5895451"/>
            <a:ext cx="521107" cy="23992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 smtClean="0"/>
          </a:p>
        </p:txBody>
      </p:sp>
      <p:sp>
        <p:nvSpPr>
          <p:cNvPr id="99" name="Oval 98"/>
          <p:cNvSpPr/>
          <p:nvPr/>
        </p:nvSpPr>
        <p:spPr>
          <a:xfrm>
            <a:off x="4059191" y="5946660"/>
            <a:ext cx="140086" cy="140086"/>
          </a:xfrm>
          <a:prstGeom prst="ellipse">
            <a:avLst/>
          </a:prstGeom>
          <a:solidFill>
            <a:srgbClr val="008000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0544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8647" y="455419"/>
            <a:ext cx="8059985" cy="895056"/>
          </a:xfrm>
        </p:spPr>
        <p:txBody>
          <a:bodyPr/>
          <a:lstStyle/>
          <a:p>
            <a:pPr algn="l"/>
            <a:r>
              <a:rPr lang="en-US" dirty="0" smtClean="0"/>
              <a:t>Merge / Push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876881" y="2081094"/>
            <a:ext cx="346765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 smtClean="0"/>
              <a:t>git</a:t>
            </a:r>
            <a:r>
              <a:rPr lang="en-US" sz="1600" dirty="0" smtClean="0"/>
              <a:t> merge upstream/master</a:t>
            </a:r>
          </a:p>
          <a:p>
            <a:r>
              <a:rPr lang="en-US" sz="1600" dirty="0" err="1"/>
              <a:t>g</a:t>
            </a:r>
            <a:r>
              <a:rPr lang="en-US" sz="1600" dirty="0" err="1" smtClean="0"/>
              <a:t>it</a:t>
            </a:r>
            <a:r>
              <a:rPr lang="en-US" sz="1600" dirty="0" smtClean="0"/>
              <a:t> push origin master</a:t>
            </a:r>
            <a:endParaRPr lang="en-US" sz="1600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06966" y="4652210"/>
            <a:ext cx="5903596" cy="0"/>
          </a:xfrm>
          <a:prstGeom prst="line">
            <a:avLst/>
          </a:prstGeom>
          <a:ln w="76200" cmpd="sng">
            <a:solidFill>
              <a:srgbClr val="76C5E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7" name="Group 26"/>
          <p:cNvGrpSpPr/>
          <p:nvPr/>
        </p:nvGrpSpPr>
        <p:grpSpPr>
          <a:xfrm>
            <a:off x="775367" y="1655748"/>
            <a:ext cx="4973053" cy="5095305"/>
            <a:chOff x="1355581" y="1021204"/>
            <a:chExt cx="6524194" cy="5583709"/>
          </a:xfrm>
        </p:grpSpPr>
        <p:sp>
          <p:nvSpPr>
            <p:cNvPr id="28" name="Cloud 27"/>
            <p:cNvSpPr/>
            <p:nvPr/>
          </p:nvSpPr>
          <p:spPr>
            <a:xfrm>
              <a:off x="1355581" y="1021204"/>
              <a:ext cx="6524194" cy="2928680"/>
            </a:xfrm>
            <a:prstGeom prst="cloud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4800" dirty="0"/>
            </a:p>
          </p:txBody>
        </p:sp>
        <p:sp>
          <p:nvSpPr>
            <p:cNvPr id="29" name="Can 28"/>
            <p:cNvSpPr/>
            <p:nvPr/>
          </p:nvSpPr>
          <p:spPr>
            <a:xfrm>
              <a:off x="5580807" y="1487321"/>
              <a:ext cx="1871408" cy="1604308"/>
            </a:xfrm>
            <a:prstGeom prst="ca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/>
                <a:t>Upstream</a:t>
              </a:r>
              <a:endParaRPr lang="en-US" sz="2000" dirty="0"/>
            </a:p>
            <a:p>
              <a:pPr algn="ctr"/>
              <a:endParaRPr lang="en-US" sz="2000" i="1" dirty="0"/>
            </a:p>
            <a:p>
              <a:pPr algn="ctr"/>
              <a:endParaRPr lang="en-US" sz="2000" i="1" dirty="0"/>
            </a:p>
          </p:txBody>
        </p:sp>
        <p:sp>
          <p:nvSpPr>
            <p:cNvPr id="30" name="Can 29"/>
            <p:cNvSpPr/>
            <p:nvPr/>
          </p:nvSpPr>
          <p:spPr>
            <a:xfrm>
              <a:off x="2057227" y="1487321"/>
              <a:ext cx="1871408" cy="1604308"/>
            </a:xfrm>
            <a:prstGeom prst="ca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/>
                <a:t>Origin</a:t>
              </a:r>
              <a:endParaRPr lang="en-US" sz="2000" dirty="0"/>
            </a:p>
            <a:p>
              <a:pPr algn="ctr"/>
              <a:endParaRPr lang="en-US" sz="2000" i="1" dirty="0"/>
            </a:p>
            <a:p>
              <a:pPr algn="ctr"/>
              <a:endParaRPr lang="en-US" sz="2000" i="1" dirty="0"/>
            </a:p>
          </p:txBody>
        </p:sp>
        <p:sp>
          <p:nvSpPr>
            <p:cNvPr id="31" name="Can 30"/>
            <p:cNvSpPr/>
            <p:nvPr/>
          </p:nvSpPr>
          <p:spPr>
            <a:xfrm>
              <a:off x="2057227" y="4764788"/>
              <a:ext cx="1871408" cy="1840125"/>
            </a:xfrm>
            <a:prstGeom prst="ca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/>
                <a:t/>
              </a:r>
              <a:br>
                <a:rPr lang="en-US" sz="2000" dirty="0"/>
              </a:br>
              <a:endParaRPr lang="en-US" sz="2000" dirty="0"/>
            </a:p>
          </p:txBody>
        </p:sp>
        <p:cxnSp>
          <p:nvCxnSpPr>
            <p:cNvPr id="32" name="Straight Arrow Connector 31"/>
            <p:cNvCxnSpPr>
              <a:stCxn id="31" idx="1"/>
            </p:cNvCxnSpPr>
            <p:nvPr/>
          </p:nvCxnSpPr>
          <p:spPr>
            <a:xfrm flipH="1" flipV="1">
              <a:off x="2990911" y="3091630"/>
              <a:ext cx="2020" cy="167315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35" name="TextBox 34"/>
          <p:cNvSpPr txBox="1"/>
          <p:nvPr/>
        </p:nvSpPr>
        <p:spPr>
          <a:xfrm>
            <a:off x="255189" y="4183079"/>
            <a:ext cx="11315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Remotes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255189" y="4724805"/>
            <a:ext cx="7665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Local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683118" y="4189681"/>
            <a:ext cx="13274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On </a:t>
            </a:r>
            <a:r>
              <a:rPr lang="en-US" dirty="0" err="1" smtClean="0"/>
              <a:t>GitHub</a:t>
            </a:r>
            <a:endParaRPr 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3980251" y="4724805"/>
            <a:ext cx="20303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On Your Machine</a:t>
            </a:r>
          </a:p>
        </p:txBody>
      </p:sp>
      <p:sp>
        <p:nvSpPr>
          <p:cNvPr id="42" name="Right Arrow 41"/>
          <p:cNvSpPr/>
          <p:nvPr/>
        </p:nvSpPr>
        <p:spPr>
          <a:xfrm rot="1671201">
            <a:off x="2636243" y="5598626"/>
            <a:ext cx="1072396" cy="38122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Up Arrow 49"/>
          <p:cNvSpPr/>
          <p:nvPr/>
        </p:nvSpPr>
        <p:spPr>
          <a:xfrm>
            <a:off x="1359744" y="3557206"/>
            <a:ext cx="1363560" cy="1554007"/>
          </a:xfrm>
          <a:prstGeom prst="up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2000" dirty="0"/>
              <a:t>push</a:t>
            </a:r>
          </a:p>
        </p:txBody>
      </p:sp>
      <p:sp>
        <p:nvSpPr>
          <p:cNvPr id="51" name="Right Arrow 50"/>
          <p:cNvSpPr/>
          <p:nvPr/>
        </p:nvSpPr>
        <p:spPr>
          <a:xfrm>
            <a:off x="2763408" y="2149324"/>
            <a:ext cx="1394208" cy="1407882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Left Arrow 32"/>
          <p:cNvSpPr/>
          <p:nvPr/>
        </p:nvSpPr>
        <p:spPr>
          <a:xfrm rot="18951212">
            <a:off x="2255470" y="3809235"/>
            <a:ext cx="2795872" cy="1364163"/>
          </a:xfrm>
          <a:prstGeom prst="left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57" name="Rounded Rectangle 56"/>
          <p:cNvSpPr/>
          <p:nvPr/>
        </p:nvSpPr>
        <p:spPr>
          <a:xfrm>
            <a:off x="4073401" y="2771088"/>
            <a:ext cx="1253994" cy="23992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 smtClean="0"/>
          </a:p>
        </p:txBody>
      </p:sp>
      <p:sp>
        <p:nvSpPr>
          <p:cNvPr id="58" name="Oval 57"/>
          <p:cNvSpPr/>
          <p:nvPr/>
        </p:nvSpPr>
        <p:spPr>
          <a:xfrm>
            <a:off x="4117598" y="2822089"/>
            <a:ext cx="140086" cy="140086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9" name="Straight Connector 58"/>
          <p:cNvCxnSpPr>
            <a:stCxn id="58" idx="6"/>
            <a:endCxn id="60" idx="2"/>
          </p:cNvCxnSpPr>
          <p:nvPr/>
        </p:nvCxnSpPr>
        <p:spPr>
          <a:xfrm flipV="1">
            <a:off x="4257684" y="2888844"/>
            <a:ext cx="105890" cy="3288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60" name="Oval 59"/>
          <p:cNvSpPr/>
          <p:nvPr/>
        </p:nvSpPr>
        <p:spPr>
          <a:xfrm>
            <a:off x="4363574" y="2818801"/>
            <a:ext cx="140086" cy="140086"/>
          </a:xfrm>
          <a:prstGeom prst="ellipse">
            <a:avLst/>
          </a:prstGeom>
          <a:solidFill>
            <a:srgbClr val="008000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ounded Rectangle 60"/>
          <p:cNvSpPr/>
          <p:nvPr/>
        </p:nvSpPr>
        <p:spPr>
          <a:xfrm>
            <a:off x="1396437" y="3095280"/>
            <a:ext cx="1253994" cy="23992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 smtClean="0"/>
          </a:p>
        </p:txBody>
      </p:sp>
      <p:sp>
        <p:nvSpPr>
          <p:cNvPr id="63" name="Oval 62"/>
          <p:cNvSpPr/>
          <p:nvPr/>
        </p:nvSpPr>
        <p:spPr>
          <a:xfrm>
            <a:off x="1780214" y="3143542"/>
            <a:ext cx="140086" cy="140086"/>
          </a:xfrm>
          <a:prstGeom prst="ellipse">
            <a:avLst/>
          </a:prstGeom>
          <a:solidFill>
            <a:srgbClr val="008000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2073141" y="3140333"/>
            <a:ext cx="140086" cy="140086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5" name="Straight Connector 64"/>
          <p:cNvCxnSpPr>
            <a:stCxn id="63" idx="6"/>
            <a:endCxn id="64" idx="2"/>
          </p:cNvCxnSpPr>
          <p:nvPr/>
        </p:nvCxnSpPr>
        <p:spPr>
          <a:xfrm flipV="1">
            <a:off x="1920300" y="3210376"/>
            <a:ext cx="152841" cy="3209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66" name="Oval 65"/>
          <p:cNvSpPr/>
          <p:nvPr/>
        </p:nvSpPr>
        <p:spPr>
          <a:xfrm>
            <a:off x="4647841" y="2812897"/>
            <a:ext cx="140086" cy="140086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7" name="Straight Connector 66"/>
          <p:cNvCxnSpPr>
            <a:endCxn id="66" idx="2"/>
          </p:cNvCxnSpPr>
          <p:nvPr/>
        </p:nvCxnSpPr>
        <p:spPr>
          <a:xfrm flipV="1">
            <a:off x="4495000" y="2882940"/>
            <a:ext cx="152841" cy="3209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68" name="Oval 67"/>
          <p:cNvSpPr/>
          <p:nvPr/>
        </p:nvSpPr>
        <p:spPr>
          <a:xfrm>
            <a:off x="4953602" y="2812897"/>
            <a:ext cx="140086" cy="140086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9" name="Straight Connector 68"/>
          <p:cNvCxnSpPr>
            <a:endCxn id="68" idx="2"/>
          </p:cNvCxnSpPr>
          <p:nvPr/>
        </p:nvCxnSpPr>
        <p:spPr>
          <a:xfrm flipV="1">
            <a:off x="4800761" y="2882940"/>
            <a:ext cx="152841" cy="3209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70" name="Rounded Rectangle 69"/>
          <p:cNvSpPr/>
          <p:nvPr/>
        </p:nvSpPr>
        <p:spPr>
          <a:xfrm>
            <a:off x="1396437" y="5461015"/>
            <a:ext cx="1253994" cy="23992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 smtClean="0"/>
          </a:p>
        </p:txBody>
      </p:sp>
      <p:sp>
        <p:nvSpPr>
          <p:cNvPr id="71" name="Oval 70"/>
          <p:cNvSpPr/>
          <p:nvPr/>
        </p:nvSpPr>
        <p:spPr>
          <a:xfrm>
            <a:off x="1440634" y="5512016"/>
            <a:ext cx="140086" cy="140086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2" name="Straight Connector 71"/>
          <p:cNvCxnSpPr>
            <a:stCxn id="71" idx="6"/>
            <a:endCxn id="73" idx="2"/>
          </p:cNvCxnSpPr>
          <p:nvPr/>
        </p:nvCxnSpPr>
        <p:spPr>
          <a:xfrm flipV="1">
            <a:off x="1580720" y="5578771"/>
            <a:ext cx="105890" cy="3288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73" name="Oval 72"/>
          <p:cNvSpPr/>
          <p:nvPr/>
        </p:nvSpPr>
        <p:spPr>
          <a:xfrm>
            <a:off x="1686610" y="5508728"/>
            <a:ext cx="140086" cy="140086"/>
          </a:xfrm>
          <a:prstGeom prst="ellipse">
            <a:avLst/>
          </a:prstGeom>
          <a:solidFill>
            <a:srgbClr val="008000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ounded Rectangle 73"/>
          <p:cNvSpPr/>
          <p:nvPr/>
        </p:nvSpPr>
        <p:spPr>
          <a:xfrm>
            <a:off x="1396438" y="5789236"/>
            <a:ext cx="1253994" cy="23992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 smtClean="0"/>
          </a:p>
        </p:txBody>
      </p:sp>
      <p:cxnSp>
        <p:nvCxnSpPr>
          <p:cNvPr id="75" name="Straight Connector 74"/>
          <p:cNvCxnSpPr>
            <a:endCxn id="73" idx="4"/>
          </p:cNvCxnSpPr>
          <p:nvPr/>
        </p:nvCxnSpPr>
        <p:spPr>
          <a:xfrm flipH="1" flipV="1">
            <a:off x="1756653" y="5648814"/>
            <a:ext cx="91920" cy="191268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76" name="Oval 75"/>
          <p:cNvSpPr/>
          <p:nvPr/>
        </p:nvSpPr>
        <p:spPr>
          <a:xfrm>
            <a:off x="1780215" y="5837498"/>
            <a:ext cx="140086" cy="140086"/>
          </a:xfrm>
          <a:prstGeom prst="ellipse">
            <a:avLst/>
          </a:prstGeom>
          <a:solidFill>
            <a:srgbClr val="008000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Oval 76"/>
          <p:cNvSpPr/>
          <p:nvPr/>
        </p:nvSpPr>
        <p:spPr>
          <a:xfrm>
            <a:off x="2073142" y="5834289"/>
            <a:ext cx="140086" cy="140086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8" name="Straight Connector 77"/>
          <p:cNvCxnSpPr>
            <a:stCxn id="76" idx="6"/>
            <a:endCxn id="77" idx="2"/>
          </p:cNvCxnSpPr>
          <p:nvPr/>
        </p:nvCxnSpPr>
        <p:spPr>
          <a:xfrm flipV="1">
            <a:off x="1920301" y="5904332"/>
            <a:ext cx="152841" cy="3209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79" name="Rounded Rectangle 78"/>
          <p:cNvSpPr/>
          <p:nvPr/>
        </p:nvSpPr>
        <p:spPr>
          <a:xfrm>
            <a:off x="1396438" y="6099113"/>
            <a:ext cx="1253993" cy="23992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 dirty="0" smtClean="0"/>
          </a:p>
        </p:txBody>
      </p:sp>
      <p:sp>
        <p:nvSpPr>
          <p:cNvPr id="80" name="Oval 79"/>
          <p:cNvSpPr/>
          <p:nvPr/>
        </p:nvSpPr>
        <p:spPr>
          <a:xfrm>
            <a:off x="1459597" y="6149149"/>
            <a:ext cx="140086" cy="140086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1" name="Straight Connector 80"/>
          <p:cNvCxnSpPr>
            <a:stCxn id="80" idx="6"/>
            <a:endCxn id="82" idx="2"/>
          </p:cNvCxnSpPr>
          <p:nvPr/>
        </p:nvCxnSpPr>
        <p:spPr>
          <a:xfrm flipV="1">
            <a:off x="1599683" y="6215904"/>
            <a:ext cx="105890" cy="3288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82" name="Oval 81"/>
          <p:cNvSpPr/>
          <p:nvPr/>
        </p:nvSpPr>
        <p:spPr>
          <a:xfrm>
            <a:off x="1705573" y="6145861"/>
            <a:ext cx="140086" cy="140086"/>
          </a:xfrm>
          <a:prstGeom prst="ellipse">
            <a:avLst/>
          </a:prstGeom>
          <a:solidFill>
            <a:srgbClr val="008000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Oval 82"/>
          <p:cNvSpPr/>
          <p:nvPr/>
        </p:nvSpPr>
        <p:spPr>
          <a:xfrm>
            <a:off x="1966322" y="5516783"/>
            <a:ext cx="140086" cy="140086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4" name="Straight Connector 83"/>
          <p:cNvCxnSpPr>
            <a:endCxn id="83" idx="2"/>
          </p:cNvCxnSpPr>
          <p:nvPr/>
        </p:nvCxnSpPr>
        <p:spPr>
          <a:xfrm flipV="1">
            <a:off x="1813481" y="5586826"/>
            <a:ext cx="152841" cy="3209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85" name="Oval 84"/>
          <p:cNvSpPr/>
          <p:nvPr/>
        </p:nvSpPr>
        <p:spPr>
          <a:xfrm>
            <a:off x="2272083" y="5516783"/>
            <a:ext cx="140086" cy="140086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6" name="Straight Connector 85"/>
          <p:cNvCxnSpPr>
            <a:endCxn id="85" idx="2"/>
          </p:cNvCxnSpPr>
          <p:nvPr/>
        </p:nvCxnSpPr>
        <p:spPr>
          <a:xfrm flipV="1">
            <a:off x="2119242" y="5586826"/>
            <a:ext cx="152841" cy="3209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87" name="Rounded Rectangle 86"/>
          <p:cNvSpPr/>
          <p:nvPr/>
        </p:nvSpPr>
        <p:spPr>
          <a:xfrm>
            <a:off x="6946286" y="5071883"/>
            <a:ext cx="1471845" cy="23992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Master Branch</a:t>
            </a:r>
          </a:p>
        </p:txBody>
      </p:sp>
      <p:sp>
        <p:nvSpPr>
          <p:cNvPr id="88" name="Rounded Rectangle 87"/>
          <p:cNvSpPr/>
          <p:nvPr/>
        </p:nvSpPr>
        <p:spPr>
          <a:xfrm>
            <a:off x="6946286" y="5351313"/>
            <a:ext cx="1471845" cy="23992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Feature</a:t>
            </a:r>
            <a:r>
              <a:rPr lang="en-US" sz="1200" dirty="0" smtClean="0"/>
              <a:t> Branch</a:t>
            </a:r>
          </a:p>
        </p:txBody>
      </p:sp>
      <p:sp>
        <p:nvSpPr>
          <p:cNvPr id="89" name="Rounded Rectangle 88"/>
          <p:cNvSpPr/>
          <p:nvPr/>
        </p:nvSpPr>
        <p:spPr>
          <a:xfrm>
            <a:off x="6946286" y="5649711"/>
            <a:ext cx="1471845" cy="23992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u</a:t>
            </a:r>
            <a:r>
              <a:rPr lang="en-US" sz="1100" dirty="0" smtClean="0"/>
              <a:t>pstream/master</a:t>
            </a:r>
            <a:endParaRPr lang="en-US" sz="1100" dirty="0" smtClean="0"/>
          </a:p>
        </p:txBody>
      </p:sp>
      <p:sp>
        <p:nvSpPr>
          <p:cNvPr id="90" name="Parallelogram 89"/>
          <p:cNvSpPr/>
          <p:nvPr/>
        </p:nvSpPr>
        <p:spPr>
          <a:xfrm>
            <a:off x="3578642" y="5789236"/>
            <a:ext cx="1104476" cy="587856"/>
          </a:xfrm>
          <a:prstGeom prst="parallelogram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3887146" y="5529147"/>
            <a:ext cx="5772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Files</a:t>
            </a:r>
            <a:endParaRPr lang="en-US" sz="1400" dirty="0"/>
          </a:p>
        </p:txBody>
      </p:sp>
      <p:sp>
        <p:nvSpPr>
          <p:cNvPr id="92" name="Rounded Rectangle 91"/>
          <p:cNvSpPr/>
          <p:nvPr/>
        </p:nvSpPr>
        <p:spPr>
          <a:xfrm>
            <a:off x="3865834" y="5895451"/>
            <a:ext cx="521107" cy="23992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 smtClean="0"/>
          </a:p>
        </p:txBody>
      </p:sp>
      <p:sp>
        <p:nvSpPr>
          <p:cNvPr id="98" name="Oval 97"/>
          <p:cNvSpPr/>
          <p:nvPr/>
        </p:nvSpPr>
        <p:spPr>
          <a:xfrm>
            <a:off x="1977614" y="6139503"/>
            <a:ext cx="140086" cy="140086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9" name="Straight Connector 98"/>
          <p:cNvCxnSpPr>
            <a:endCxn id="98" idx="2"/>
          </p:cNvCxnSpPr>
          <p:nvPr/>
        </p:nvCxnSpPr>
        <p:spPr>
          <a:xfrm flipV="1">
            <a:off x="1824773" y="6209546"/>
            <a:ext cx="152841" cy="3209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00" name="Oval 99"/>
          <p:cNvSpPr/>
          <p:nvPr/>
        </p:nvSpPr>
        <p:spPr>
          <a:xfrm>
            <a:off x="2283375" y="6139503"/>
            <a:ext cx="140086" cy="140086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1" name="Straight Connector 100"/>
          <p:cNvCxnSpPr>
            <a:endCxn id="100" idx="2"/>
          </p:cNvCxnSpPr>
          <p:nvPr/>
        </p:nvCxnSpPr>
        <p:spPr>
          <a:xfrm flipV="1">
            <a:off x="2130534" y="6209546"/>
            <a:ext cx="152841" cy="3209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02" name="Rounded Rectangle 101"/>
          <p:cNvSpPr/>
          <p:nvPr/>
        </p:nvSpPr>
        <p:spPr>
          <a:xfrm>
            <a:off x="1396437" y="2762979"/>
            <a:ext cx="1253994" cy="23992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 smtClean="0"/>
          </a:p>
        </p:txBody>
      </p:sp>
      <p:sp>
        <p:nvSpPr>
          <p:cNvPr id="103" name="Oval 102"/>
          <p:cNvSpPr/>
          <p:nvPr/>
        </p:nvSpPr>
        <p:spPr>
          <a:xfrm>
            <a:off x="1440634" y="2813980"/>
            <a:ext cx="140086" cy="140086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4" name="Straight Connector 103"/>
          <p:cNvCxnSpPr>
            <a:stCxn id="103" idx="6"/>
            <a:endCxn id="105" idx="2"/>
          </p:cNvCxnSpPr>
          <p:nvPr/>
        </p:nvCxnSpPr>
        <p:spPr>
          <a:xfrm flipV="1">
            <a:off x="1580720" y="2880735"/>
            <a:ext cx="105890" cy="3288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05" name="Oval 104"/>
          <p:cNvSpPr/>
          <p:nvPr/>
        </p:nvSpPr>
        <p:spPr>
          <a:xfrm>
            <a:off x="1686610" y="2810692"/>
            <a:ext cx="140086" cy="140086"/>
          </a:xfrm>
          <a:prstGeom prst="ellipse">
            <a:avLst/>
          </a:prstGeom>
          <a:solidFill>
            <a:srgbClr val="008000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/>
          <p:cNvSpPr/>
          <p:nvPr/>
        </p:nvSpPr>
        <p:spPr>
          <a:xfrm>
            <a:off x="1966322" y="2818747"/>
            <a:ext cx="140086" cy="140086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7" name="Straight Connector 106"/>
          <p:cNvCxnSpPr>
            <a:endCxn id="106" idx="2"/>
          </p:cNvCxnSpPr>
          <p:nvPr/>
        </p:nvCxnSpPr>
        <p:spPr>
          <a:xfrm flipV="1">
            <a:off x="1813481" y="2888790"/>
            <a:ext cx="152841" cy="3209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08" name="Oval 107"/>
          <p:cNvSpPr/>
          <p:nvPr/>
        </p:nvSpPr>
        <p:spPr>
          <a:xfrm>
            <a:off x="2272083" y="2818747"/>
            <a:ext cx="140086" cy="140086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9" name="Straight Connector 108"/>
          <p:cNvCxnSpPr>
            <a:endCxn id="108" idx="2"/>
          </p:cNvCxnSpPr>
          <p:nvPr/>
        </p:nvCxnSpPr>
        <p:spPr>
          <a:xfrm flipV="1">
            <a:off x="2119242" y="2888790"/>
            <a:ext cx="152841" cy="3209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 flipH="1" flipV="1">
            <a:off x="1756652" y="2954858"/>
            <a:ext cx="91920" cy="191268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10" name="Oval 109"/>
          <p:cNvSpPr/>
          <p:nvPr/>
        </p:nvSpPr>
        <p:spPr>
          <a:xfrm>
            <a:off x="4047555" y="5942650"/>
            <a:ext cx="140086" cy="140086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Curved Right Arrow 110"/>
          <p:cNvSpPr/>
          <p:nvPr/>
        </p:nvSpPr>
        <p:spPr>
          <a:xfrm flipV="1">
            <a:off x="964162" y="5415299"/>
            <a:ext cx="418293" cy="923734"/>
          </a:xfrm>
          <a:prstGeom prst="curvedRightArrow">
            <a:avLst>
              <a:gd name="adj1" fmla="val 57919"/>
              <a:gd name="adj2" fmla="val 99365"/>
              <a:gd name="adj3" fmla="val 2500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2" name="TextBox 111"/>
          <p:cNvSpPr txBox="1"/>
          <p:nvPr/>
        </p:nvSpPr>
        <p:spPr>
          <a:xfrm rot="16200000">
            <a:off x="411143" y="5755137"/>
            <a:ext cx="7910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000000"/>
                </a:solidFill>
              </a:rPr>
              <a:t>merge</a:t>
            </a:r>
            <a:endParaRPr lang="en-US" sz="1600" dirty="0" smtClean="0">
              <a:solidFill>
                <a:srgbClr val="000000"/>
              </a:solidFill>
            </a:endParaRPr>
          </a:p>
        </p:txBody>
      </p:sp>
      <p:sp>
        <p:nvSpPr>
          <p:cNvPr id="113" name="Rounded Rectangle 112"/>
          <p:cNvSpPr/>
          <p:nvPr/>
        </p:nvSpPr>
        <p:spPr>
          <a:xfrm>
            <a:off x="1756653" y="6404182"/>
            <a:ext cx="871375" cy="21037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Stage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5263081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8647" y="455419"/>
            <a:ext cx="8059985" cy="895056"/>
          </a:xfrm>
        </p:spPr>
        <p:txBody>
          <a:bodyPr/>
          <a:lstStyle/>
          <a:p>
            <a:pPr algn="l"/>
            <a:r>
              <a:rPr lang="en-US" dirty="0" smtClean="0"/>
              <a:t>Delete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876881" y="2081094"/>
            <a:ext cx="346765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 smtClean="0"/>
              <a:t>git</a:t>
            </a:r>
            <a:r>
              <a:rPr lang="en-US" sz="1600" dirty="0" smtClean="0"/>
              <a:t> branch –d </a:t>
            </a:r>
            <a:r>
              <a:rPr lang="en-US" sz="1600" i="1" dirty="0" smtClean="0"/>
              <a:t>feature</a:t>
            </a:r>
          </a:p>
          <a:p>
            <a:r>
              <a:rPr lang="en-US" sz="1600" i="1" dirty="0" err="1"/>
              <a:t>g</a:t>
            </a:r>
            <a:r>
              <a:rPr lang="en-US" sz="1600" i="1" dirty="0" err="1" smtClean="0"/>
              <a:t>it</a:t>
            </a:r>
            <a:r>
              <a:rPr lang="en-US" sz="1600" i="1" dirty="0" smtClean="0"/>
              <a:t> push origin :feature</a:t>
            </a:r>
            <a:endParaRPr lang="en-US" sz="1600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06966" y="4652210"/>
            <a:ext cx="5903596" cy="0"/>
          </a:xfrm>
          <a:prstGeom prst="line">
            <a:avLst/>
          </a:prstGeom>
          <a:ln w="76200" cmpd="sng">
            <a:solidFill>
              <a:srgbClr val="76C5E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7" name="Group 26"/>
          <p:cNvGrpSpPr/>
          <p:nvPr/>
        </p:nvGrpSpPr>
        <p:grpSpPr>
          <a:xfrm>
            <a:off x="775367" y="1655748"/>
            <a:ext cx="4973053" cy="5095305"/>
            <a:chOff x="1355581" y="1021204"/>
            <a:chExt cx="6524194" cy="5583709"/>
          </a:xfrm>
        </p:grpSpPr>
        <p:sp>
          <p:nvSpPr>
            <p:cNvPr id="28" name="Cloud 27"/>
            <p:cNvSpPr/>
            <p:nvPr/>
          </p:nvSpPr>
          <p:spPr>
            <a:xfrm>
              <a:off x="1355581" y="1021204"/>
              <a:ext cx="6524194" cy="2928680"/>
            </a:xfrm>
            <a:prstGeom prst="cloud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4800" dirty="0"/>
            </a:p>
          </p:txBody>
        </p:sp>
        <p:sp>
          <p:nvSpPr>
            <p:cNvPr id="29" name="Can 28"/>
            <p:cNvSpPr/>
            <p:nvPr/>
          </p:nvSpPr>
          <p:spPr>
            <a:xfrm>
              <a:off x="5580807" y="1487321"/>
              <a:ext cx="1871408" cy="1604308"/>
            </a:xfrm>
            <a:prstGeom prst="ca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/>
                <a:t>Upstream</a:t>
              </a:r>
              <a:endParaRPr lang="en-US" sz="2000" dirty="0"/>
            </a:p>
            <a:p>
              <a:pPr algn="ctr"/>
              <a:endParaRPr lang="en-US" sz="2000" i="1" dirty="0"/>
            </a:p>
            <a:p>
              <a:pPr algn="ctr"/>
              <a:endParaRPr lang="en-US" sz="2000" i="1" dirty="0"/>
            </a:p>
          </p:txBody>
        </p:sp>
        <p:sp>
          <p:nvSpPr>
            <p:cNvPr id="30" name="Can 29"/>
            <p:cNvSpPr/>
            <p:nvPr/>
          </p:nvSpPr>
          <p:spPr>
            <a:xfrm>
              <a:off x="2057227" y="1487321"/>
              <a:ext cx="1871408" cy="1604308"/>
            </a:xfrm>
            <a:prstGeom prst="ca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/>
                <a:t>Origin</a:t>
              </a:r>
              <a:endParaRPr lang="en-US" sz="2000" dirty="0"/>
            </a:p>
            <a:p>
              <a:pPr algn="ctr"/>
              <a:endParaRPr lang="en-US" sz="2000" i="1" dirty="0"/>
            </a:p>
            <a:p>
              <a:pPr algn="ctr"/>
              <a:endParaRPr lang="en-US" sz="2000" i="1" dirty="0"/>
            </a:p>
          </p:txBody>
        </p:sp>
        <p:sp>
          <p:nvSpPr>
            <p:cNvPr id="31" name="Can 30"/>
            <p:cNvSpPr/>
            <p:nvPr/>
          </p:nvSpPr>
          <p:spPr>
            <a:xfrm>
              <a:off x="2057227" y="4764788"/>
              <a:ext cx="1871408" cy="1840125"/>
            </a:xfrm>
            <a:prstGeom prst="ca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/>
                <a:t/>
              </a:r>
              <a:br>
                <a:rPr lang="en-US" sz="2000" dirty="0"/>
              </a:br>
              <a:endParaRPr lang="en-US" sz="2000" dirty="0"/>
            </a:p>
          </p:txBody>
        </p:sp>
        <p:cxnSp>
          <p:nvCxnSpPr>
            <p:cNvPr id="32" name="Straight Arrow Connector 31"/>
            <p:cNvCxnSpPr>
              <a:stCxn id="31" idx="1"/>
            </p:cNvCxnSpPr>
            <p:nvPr/>
          </p:nvCxnSpPr>
          <p:spPr>
            <a:xfrm flipH="1" flipV="1">
              <a:off x="2990911" y="3091630"/>
              <a:ext cx="2020" cy="167315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35" name="TextBox 34"/>
          <p:cNvSpPr txBox="1"/>
          <p:nvPr/>
        </p:nvSpPr>
        <p:spPr>
          <a:xfrm>
            <a:off x="255189" y="4183079"/>
            <a:ext cx="11315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Remotes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255189" y="4724805"/>
            <a:ext cx="7665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Local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683118" y="4189681"/>
            <a:ext cx="13274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On </a:t>
            </a:r>
            <a:r>
              <a:rPr lang="en-US" dirty="0" err="1" smtClean="0"/>
              <a:t>GitHub</a:t>
            </a:r>
            <a:endParaRPr 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3980251" y="4724805"/>
            <a:ext cx="20303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On Your Machine</a:t>
            </a:r>
          </a:p>
        </p:txBody>
      </p:sp>
      <p:sp>
        <p:nvSpPr>
          <p:cNvPr id="42" name="Right Arrow 41"/>
          <p:cNvSpPr/>
          <p:nvPr/>
        </p:nvSpPr>
        <p:spPr>
          <a:xfrm rot="1671201">
            <a:off x="2636243" y="5598626"/>
            <a:ext cx="1072396" cy="38122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Up Arrow 49"/>
          <p:cNvSpPr/>
          <p:nvPr/>
        </p:nvSpPr>
        <p:spPr>
          <a:xfrm>
            <a:off x="1359744" y="3557206"/>
            <a:ext cx="1363560" cy="1554007"/>
          </a:xfrm>
          <a:prstGeom prst="up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2000" dirty="0"/>
              <a:t>push</a:t>
            </a:r>
          </a:p>
        </p:txBody>
      </p:sp>
      <p:sp>
        <p:nvSpPr>
          <p:cNvPr id="51" name="Right Arrow 50"/>
          <p:cNvSpPr/>
          <p:nvPr/>
        </p:nvSpPr>
        <p:spPr>
          <a:xfrm>
            <a:off x="2763408" y="2149324"/>
            <a:ext cx="1394208" cy="1407882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Left Arrow 32"/>
          <p:cNvSpPr/>
          <p:nvPr/>
        </p:nvSpPr>
        <p:spPr>
          <a:xfrm rot="18951212">
            <a:off x="2255470" y="3809235"/>
            <a:ext cx="2795872" cy="1364163"/>
          </a:xfrm>
          <a:prstGeom prst="left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57" name="Rounded Rectangle 56"/>
          <p:cNvSpPr/>
          <p:nvPr/>
        </p:nvSpPr>
        <p:spPr>
          <a:xfrm>
            <a:off x="4073401" y="2771088"/>
            <a:ext cx="1253994" cy="23992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 smtClean="0"/>
          </a:p>
        </p:txBody>
      </p:sp>
      <p:sp>
        <p:nvSpPr>
          <p:cNvPr id="58" name="Oval 57"/>
          <p:cNvSpPr/>
          <p:nvPr/>
        </p:nvSpPr>
        <p:spPr>
          <a:xfrm>
            <a:off x="4117598" y="2822089"/>
            <a:ext cx="140086" cy="140086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9" name="Straight Connector 58"/>
          <p:cNvCxnSpPr>
            <a:stCxn id="58" idx="6"/>
            <a:endCxn id="60" idx="2"/>
          </p:cNvCxnSpPr>
          <p:nvPr/>
        </p:nvCxnSpPr>
        <p:spPr>
          <a:xfrm flipV="1">
            <a:off x="4257684" y="2888844"/>
            <a:ext cx="105890" cy="3288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60" name="Oval 59"/>
          <p:cNvSpPr/>
          <p:nvPr/>
        </p:nvSpPr>
        <p:spPr>
          <a:xfrm>
            <a:off x="4363574" y="2818801"/>
            <a:ext cx="140086" cy="140086"/>
          </a:xfrm>
          <a:prstGeom prst="ellipse">
            <a:avLst/>
          </a:prstGeom>
          <a:solidFill>
            <a:srgbClr val="008000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4647841" y="2812897"/>
            <a:ext cx="140086" cy="140086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7" name="Straight Connector 66"/>
          <p:cNvCxnSpPr>
            <a:endCxn id="66" idx="2"/>
          </p:cNvCxnSpPr>
          <p:nvPr/>
        </p:nvCxnSpPr>
        <p:spPr>
          <a:xfrm flipV="1">
            <a:off x="4495000" y="2882940"/>
            <a:ext cx="152841" cy="3209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68" name="Oval 67"/>
          <p:cNvSpPr/>
          <p:nvPr/>
        </p:nvSpPr>
        <p:spPr>
          <a:xfrm>
            <a:off x="4953602" y="2812897"/>
            <a:ext cx="140086" cy="140086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9" name="Straight Connector 68"/>
          <p:cNvCxnSpPr>
            <a:endCxn id="68" idx="2"/>
          </p:cNvCxnSpPr>
          <p:nvPr/>
        </p:nvCxnSpPr>
        <p:spPr>
          <a:xfrm flipV="1">
            <a:off x="4800761" y="2882940"/>
            <a:ext cx="152841" cy="3209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70" name="Rounded Rectangle 69"/>
          <p:cNvSpPr/>
          <p:nvPr/>
        </p:nvSpPr>
        <p:spPr>
          <a:xfrm>
            <a:off x="1396437" y="5461015"/>
            <a:ext cx="1253994" cy="23992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 smtClean="0"/>
          </a:p>
        </p:txBody>
      </p:sp>
      <p:sp>
        <p:nvSpPr>
          <p:cNvPr id="71" name="Oval 70"/>
          <p:cNvSpPr/>
          <p:nvPr/>
        </p:nvSpPr>
        <p:spPr>
          <a:xfrm>
            <a:off x="1440634" y="5512016"/>
            <a:ext cx="140086" cy="140086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2" name="Straight Connector 71"/>
          <p:cNvCxnSpPr>
            <a:stCxn id="71" idx="6"/>
            <a:endCxn id="73" idx="2"/>
          </p:cNvCxnSpPr>
          <p:nvPr/>
        </p:nvCxnSpPr>
        <p:spPr>
          <a:xfrm flipV="1">
            <a:off x="1580720" y="5578771"/>
            <a:ext cx="105890" cy="3288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73" name="Oval 72"/>
          <p:cNvSpPr/>
          <p:nvPr/>
        </p:nvSpPr>
        <p:spPr>
          <a:xfrm>
            <a:off x="1686610" y="5508728"/>
            <a:ext cx="140086" cy="140086"/>
          </a:xfrm>
          <a:prstGeom prst="ellipse">
            <a:avLst/>
          </a:prstGeom>
          <a:solidFill>
            <a:srgbClr val="008000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ounded Rectangle 78"/>
          <p:cNvSpPr/>
          <p:nvPr/>
        </p:nvSpPr>
        <p:spPr>
          <a:xfrm>
            <a:off x="1396438" y="6099113"/>
            <a:ext cx="1253993" cy="23992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 dirty="0" smtClean="0"/>
          </a:p>
        </p:txBody>
      </p:sp>
      <p:sp>
        <p:nvSpPr>
          <p:cNvPr id="80" name="Oval 79"/>
          <p:cNvSpPr/>
          <p:nvPr/>
        </p:nvSpPr>
        <p:spPr>
          <a:xfrm>
            <a:off x="1459597" y="6149149"/>
            <a:ext cx="140086" cy="140086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1" name="Straight Connector 80"/>
          <p:cNvCxnSpPr>
            <a:stCxn id="80" idx="6"/>
            <a:endCxn id="82" idx="2"/>
          </p:cNvCxnSpPr>
          <p:nvPr/>
        </p:nvCxnSpPr>
        <p:spPr>
          <a:xfrm flipV="1">
            <a:off x="1599683" y="6215904"/>
            <a:ext cx="105890" cy="3288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82" name="Oval 81"/>
          <p:cNvSpPr/>
          <p:nvPr/>
        </p:nvSpPr>
        <p:spPr>
          <a:xfrm>
            <a:off x="1705573" y="6145861"/>
            <a:ext cx="140086" cy="140086"/>
          </a:xfrm>
          <a:prstGeom prst="ellipse">
            <a:avLst/>
          </a:prstGeom>
          <a:solidFill>
            <a:srgbClr val="008000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Oval 82"/>
          <p:cNvSpPr/>
          <p:nvPr/>
        </p:nvSpPr>
        <p:spPr>
          <a:xfrm>
            <a:off x="1966322" y="5516783"/>
            <a:ext cx="140086" cy="140086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4" name="Straight Connector 83"/>
          <p:cNvCxnSpPr>
            <a:endCxn id="83" idx="2"/>
          </p:cNvCxnSpPr>
          <p:nvPr/>
        </p:nvCxnSpPr>
        <p:spPr>
          <a:xfrm flipV="1">
            <a:off x="1813481" y="5586826"/>
            <a:ext cx="152841" cy="3209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85" name="Oval 84"/>
          <p:cNvSpPr/>
          <p:nvPr/>
        </p:nvSpPr>
        <p:spPr>
          <a:xfrm>
            <a:off x="2272083" y="5516783"/>
            <a:ext cx="140086" cy="140086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6" name="Straight Connector 85"/>
          <p:cNvCxnSpPr>
            <a:endCxn id="85" idx="2"/>
          </p:cNvCxnSpPr>
          <p:nvPr/>
        </p:nvCxnSpPr>
        <p:spPr>
          <a:xfrm flipV="1">
            <a:off x="2119242" y="5586826"/>
            <a:ext cx="152841" cy="3209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87" name="Rounded Rectangle 86"/>
          <p:cNvSpPr/>
          <p:nvPr/>
        </p:nvSpPr>
        <p:spPr>
          <a:xfrm>
            <a:off x="6946286" y="5071883"/>
            <a:ext cx="1471845" cy="23992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Master Branch</a:t>
            </a:r>
          </a:p>
        </p:txBody>
      </p:sp>
      <p:sp>
        <p:nvSpPr>
          <p:cNvPr id="88" name="Rounded Rectangle 87"/>
          <p:cNvSpPr/>
          <p:nvPr/>
        </p:nvSpPr>
        <p:spPr>
          <a:xfrm>
            <a:off x="6946286" y="5351313"/>
            <a:ext cx="1471845" cy="23992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Feature</a:t>
            </a:r>
            <a:r>
              <a:rPr lang="en-US" sz="1200" dirty="0" smtClean="0"/>
              <a:t> Branch</a:t>
            </a:r>
          </a:p>
        </p:txBody>
      </p:sp>
      <p:sp>
        <p:nvSpPr>
          <p:cNvPr id="89" name="Rounded Rectangle 88"/>
          <p:cNvSpPr/>
          <p:nvPr/>
        </p:nvSpPr>
        <p:spPr>
          <a:xfrm>
            <a:off x="6946286" y="5649711"/>
            <a:ext cx="1471845" cy="23992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u</a:t>
            </a:r>
            <a:r>
              <a:rPr lang="en-US" sz="1100" dirty="0" smtClean="0"/>
              <a:t>pstream/master</a:t>
            </a:r>
            <a:endParaRPr lang="en-US" sz="1100" dirty="0" smtClean="0"/>
          </a:p>
        </p:txBody>
      </p:sp>
      <p:sp>
        <p:nvSpPr>
          <p:cNvPr id="90" name="Parallelogram 89"/>
          <p:cNvSpPr/>
          <p:nvPr/>
        </p:nvSpPr>
        <p:spPr>
          <a:xfrm>
            <a:off x="3578642" y="5789236"/>
            <a:ext cx="1104476" cy="587856"/>
          </a:xfrm>
          <a:prstGeom prst="parallelogram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3887146" y="5529147"/>
            <a:ext cx="5772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Files</a:t>
            </a:r>
            <a:endParaRPr lang="en-US" sz="1400" dirty="0"/>
          </a:p>
        </p:txBody>
      </p:sp>
      <p:sp>
        <p:nvSpPr>
          <p:cNvPr id="92" name="Rounded Rectangle 91"/>
          <p:cNvSpPr/>
          <p:nvPr/>
        </p:nvSpPr>
        <p:spPr>
          <a:xfrm>
            <a:off x="3865834" y="5895451"/>
            <a:ext cx="521107" cy="23992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 smtClean="0"/>
          </a:p>
        </p:txBody>
      </p:sp>
      <p:sp>
        <p:nvSpPr>
          <p:cNvPr id="98" name="Oval 97"/>
          <p:cNvSpPr/>
          <p:nvPr/>
        </p:nvSpPr>
        <p:spPr>
          <a:xfrm>
            <a:off x="1977614" y="6139503"/>
            <a:ext cx="140086" cy="140086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9" name="Straight Connector 98"/>
          <p:cNvCxnSpPr>
            <a:endCxn id="98" idx="2"/>
          </p:cNvCxnSpPr>
          <p:nvPr/>
        </p:nvCxnSpPr>
        <p:spPr>
          <a:xfrm flipV="1">
            <a:off x="1824773" y="6209546"/>
            <a:ext cx="152841" cy="3209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00" name="Oval 99"/>
          <p:cNvSpPr/>
          <p:nvPr/>
        </p:nvSpPr>
        <p:spPr>
          <a:xfrm>
            <a:off x="2283375" y="6139503"/>
            <a:ext cx="140086" cy="140086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1" name="Straight Connector 100"/>
          <p:cNvCxnSpPr>
            <a:endCxn id="100" idx="2"/>
          </p:cNvCxnSpPr>
          <p:nvPr/>
        </p:nvCxnSpPr>
        <p:spPr>
          <a:xfrm flipV="1">
            <a:off x="2130534" y="6209546"/>
            <a:ext cx="152841" cy="3209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02" name="Rounded Rectangle 101"/>
          <p:cNvSpPr/>
          <p:nvPr/>
        </p:nvSpPr>
        <p:spPr>
          <a:xfrm>
            <a:off x="1396437" y="2762979"/>
            <a:ext cx="1253994" cy="23992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 smtClean="0"/>
          </a:p>
        </p:txBody>
      </p:sp>
      <p:sp>
        <p:nvSpPr>
          <p:cNvPr id="103" name="Oval 102"/>
          <p:cNvSpPr/>
          <p:nvPr/>
        </p:nvSpPr>
        <p:spPr>
          <a:xfrm>
            <a:off x="1440634" y="2813980"/>
            <a:ext cx="140086" cy="140086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4" name="Straight Connector 103"/>
          <p:cNvCxnSpPr>
            <a:stCxn id="103" idx="6"/>
            <a:endCxn id="105" idx="2"/>
          </p:cNvCxnSpPr>
          <p:nvPr/>
        </p:nvCxnSpPr>
        <p:spPr>
          <a:xfrm flipV="1">
            <a:off x="1580720" y="2880735"/>
            <a:ext cx="105890" cy="3288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05" name="Oval 104"/>
          <p:cNvSpPr/>
          <p:nvPr/>
        </p:nvSpPr>
        <p:spPr>
          <a:xfrm>
            <a:off x="1686610" y="2810692"/>
            <a:ext cx="140086" cy="140086"/>
          </a:xfrm>
          <a:prstGeom prst="ellipse">
            <a:avLst/>
          </a:prstGeom>
          <a:solidFill>
            <a:srgbClr val="008000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/>
          <p:cNvSpPr/>
          <p:nvPr/>
        </p:nvSpPr>
        <p:spPr>
          <a:xfrm>
            <a:off x="1966322" y="2818747"/>
            <a:ext cx="140086" cy="140086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7" name="Straight Connector 106"/>
          <p:cNvCxnSpPr>
            <a:endCxn id="106" idx="2"/>
          </p:cNvCxnSpPr>
          <p:nvPr/>
        </p:nvCxnSpPr>
        <p:spPr>
          <a:xfrm flipV="1">
            <a:off x="1813481" y="2888790"/>
            <a:ext cx="152841" cy="3209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08" name="Oval 107"/>
          <p:cNvSpPr/>
          <p:nvPr/>
        </p:nvSpPr>
        <p:spPr>
          <a:xfrm>
            <a:off x="2272083" y="2818747"/>
            <a:ext cx="140086" cy="140086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9" name="Straight Connector 108"/>
          <p:cNvCxnSpPr>
            <a:endCxn id="108" idx="2"/>
          </p:cNvCxnSpPr>
          <p:nvPr/>
        </p:nvCxnSpPr>
        <p:spPr>
          <a:xfrm flipV="1">
            <a:off x="2119242" y="2888790"/>
            <a:ext cx="152841" cy="3209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10" name="Oval 109"/>
          <p:cNvSpPr/>
          <p:nvPr/>
        </p:nvSpPr>
        <p:spPr>
          <a:xfrm>
            <a:off x="4047555" y="5942650"/>
            <a:ext cx="140086" cy="140086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Rounded Rectangle 92"/>
          <p:cNvSpPr/>
          <p:nvPr/>
        </p:nvSpPr>
        <p:spPr>
          <a:xfrm>
            <a:off x="1756653" y="6404182"/>
            <a:ext cx="871375" cy="21037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Stage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4467492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8647" y="455419"/>
            <a:ext cx="8059985" cy="895056"/>
          </a:xfrm>
        </p:spPr>
        <p:txBody>
          <a:bodyPr/>
          <a:lstStyle/>
          <a:p>
            <a:pPr algn="l"/>
            <a:r>
              <a:rPr lang="en-US" dirty="0" smtClean="0"/>
              <a:t>Concurrent Changes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876881" y="2081094"/>
            <a:ext cx="346765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/>
              <a:t>Synch with upstream</a:t>
            </a:r>
            <a:endParaRPr lang="en-US" sz="1600" i="1" dirty="0"/>
          </a:p>
          <a:p>
            <a:r>
              <a:rPr lang="en-US" sz="1600" dirty="0" err="1" smtClean="0"/>
              <a:t>git</a:t>
            </a:r>
            <a:r>
              <a:rPr lang="en-US" sz="1600" dirty="0" smtClean="0"/>
              <a:t> branch </a:t>
            </a:r>
            <a:r>
              <a:rPr lang="en-US" sz="1600" i="1" dirty="0" smtClean="0"/>
              <a:t>feature</a:t>
            </a:r>
          </a:p>
          <a:p>
            <a:r>
              <a:rPr lang="en-US" sz="1600" dirty="0" err="1"/>
              <a:t>g</a:t>
            </a:r>
            <a:r>
              <a:rPr lang="en-US" sz="1600" dirty="0" err="1" smtClean="0"/>
              <a:t>it</a:t>
            </a:r>
            <a:r>
              <a:rPr lang="en-US" sz="1600" dirty="0" smtClean="0"/>
              <a:t> checkout </a:t>
            </a:r>
            <a:r>
              <a:rPr lang="en-US" sz="1600" i="1" dirty="0" smtClean="0"/>
              <a:t>feature</a:t>
            </a:r>
          </a:p>
          <a:p>
            <a:r>
              <a:rPr lang="en-US" sz="1600" i="1" dirty="0" smtClean="0"/>
              <a:t>Modify feature</a:t>
            </a:r>
          </a:p>
          <a:p>
            <a:r>
              <a:rPr lang="en-US" sz="1600" i="1" dirty="0" smtClean="0"/>
              <a:t>Upstream modified too</a:t>
            </a:r>
          </a:p>
          <a:p>
            <a:r>
              <a:rPr lang="en-US" sz="1600" dirty="0" err="1"/>
              <a:t>g</a:t>
            </a:r>
            <a:r>
              <a:rPr lang="en-US" sz="1600" dirty="0" err="1" smtClean="0"/>
              <a:t>it</a:t>
            </a:r>
            <a:r>
              <a:rPr lang="en-US" sz="1600" dirty="0" smtClean="0"/>
              <a:t> push origin </a:t>
            </a:r>
            <a:r>
              <a:rPr lang="en-US" sz="1600" i="1" dirty="0" smtClean="0"/>
              <a:t>feature</a:t>
            </a:r>
          </a:p>
          <a:p>
            <a:r>
              <a:rPr lang="en-US" sz="1600" dirty="0" smtClean="0"/>
              <a:t>Issue Pull Request</a:t>
            </a:r>
          </a:p>
        </p:txBody>
      </p:sp>
      <p:sp>
        <p:nvSpPr>
          <p:cNvPr id="4" name="Parallelogram 3"/>
          <p:cNvSpPr/>
          <p:nvPr/>
        </p:nvSpPr>
        <p:spPr>
          <a:xfrm>
            <a:off x="3578642" y="5789236"/>
            <a:ext cx="1104476" cy="587856"/>
          </a:xfrm>
          <a:prstGeom prst="parallelogram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106966" y="4652210"/>
            <a:ext cx="5903596" cy="0"/>
          </a:xfrm>
          <a:prstGeom prst="line">
            <a:avLst/>
          </a:prstGeom>
          <a:ln w="76200" cmpd="sng">
            <a:solidFill>
              <a:srgbClr val="76C5E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" name="Group 5"/>
          <p:cNvGrpSpPr/>
          <p:nvPr/>
        </p:nvGrpSpPr>
        <p:grpSpPr>
          <a:xfrm>
            <a:off x="775367" y="1655748"/>
            <a:ext cx="4973053" cy="5095305"/>
            <a:chOff x="1355581" y="1021204"/>
            <a:chExt cx="6524194" cy="5583709"/>
          </a:xfrm>
        </p:grpSpPr>
        <p:sp>
          <p:nvSpPr>
            <p:cNvPr id="7" name="Cloud 6"/>
            <p:cNvSpPr/>
            <p:nvPr/>
          </p:nvSpPr>
          <p:spPr>
            <a:xfrm>
              <a:off x="1355581" y="1021204"/>
              <a:ext cx="6524194" cy="2928680"/>
            </a:xfrm>
            <a:prstGeom prst="cloud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4800" dirty="0"/>
            </a:p>
          </p:txBody>
        </p:sp>
        <p:sp>
          <p:nvSpPr>
            <p:cNvPr id="8" name="Can 7"/>
            <p:cNvSpPr/>
            <p:nvPr/>
          </p:nvSpPr>
          <p:spPr>
            <a:xfrm>
              <a:off x="5580807" y="1487321"/>
              <a:ext cx="1871408" cy="1604308"/>
            </a:xfrm>
            <a:prstGeom prst="ca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/>
                <a:t>Upstream</a:t>
              </a:r>
              <a:endParaRPr lang="en-US" sz="2000" dirty="0"/>
            </a:p>
            <a:p>
              <a:pPr algn="ctr"/>
              <a:endParaRPr lang="en-US" sz="2000" i="1" dirty="0"/>
            </a:p>
            <a:p>
              <a:pPr algn="ctr"/>
              <a:endParaRPr lang="en-US" sz="2000" i="1" dirty="0"/>
            </a:p>
          </p:txBody>
        </p:sp>
        <p:sp>
          <p:nvSpPr>
            <p:cNvPr id="9" name="Can 8"/>
            <p:cNvSpPr/>
            <p:nvPr/>
          </p:nvSpPr>
          <p:spPr>
            <a:xfrm>
              <a:off x="2057227" y="1487321"/>
              <a:ext cx="1871408" cy="1604308"/>
            </a:xfrm>
            <a:prstGeom prst="ca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/>
                <a:t>Origin</a:t>
              </a:r>
              <a:endParaRPr lang="en-US" sz="2000" dirty="0"/>
            </a:p>
            <a:p>
              <a:pPr algn="ctr"/>
              <a:endParaRPr lang="en-US" sz="2000" i="1" dirty="0"/>
            </a:p>
            <a:p>
              <a:pPr algn="ctr"/>
              <a:endParaRPr lang="en-US" sz="2000" i="1" dirty="0"/>
            </a:p>
          </p:txBody>
        </p:sp>
        <p:sp>
          <p:nvSpPr>
            <p:cNvPr id="11" name="Can 10"/>
            <p:cNvSpPr/>
            <p:nvPr/>
          </p:nvSpPr>
          <p:spPr>
            <a:xfrm>
              <a:off x="2057227" y="4764788"/>
              <a:ext cx="1871408" cy="1840125"/>
            </a:xfrm>
            <a:prstGeom prst="ca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/>
                <a:t/>
              </a:r>
              <a:br>
                <a:rPr lang="en-US" sz="2000" dirty="0"/>
              </a:br>
              <a:endParaRPr lang="en-US" sz="2000" dirty="0"/>
            </a:p>
          </p:txBody>
        </p:sp>
        <p:cxnSp>
          <p:nvCxnSpPr>
            <p:cNvPr id="12" name="Straight Arrow Connector 11"/>
            <p:cNvCxnSpPr>
              <a:stCxn id="11" idx="1"/>
            </p:cNvCxnSpPr>
            <p:nvPr/>
          </p:nvCxnSpPr>
          <p:spPr>
            <a:xfrm flipH="1" flipV="1">
              <a:off x="2990911" y="3091630"/>
              <a:ext cx="2020" cy="167315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13" name="TextBox 12"/>
          <p:cNvSpPr txBox="1"/>
          <p:nvPr/>
        </p:nvSpPr>
        <p:spPr>
          <a:xfrm>
            <a:off x="255189" y="4183079"/>
            <a:ext cx="11315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Remotes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55189" y="4724805"/>
            <a:ext cx="7665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Local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83118" y="4189681"/>
            <a:ext cx="13274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On </a:t>
            </a:r>
            <a:r>
              <a:rPr lang="en-US" dirty="0" err="1" smtClean="0"/>
              <a:t>GitHub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3980251" y="4724805"/>
            <a:ext cx="20303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On Your Machine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756653" y="6404182"/>
            <a:ext cx="871375" cy="21037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Stage</a:t>
            </a:r>
            <a:endParaRPr lang="en-US" sz="1400" dirty="0"/>
          </a:p>
        </p:txBody>
      </p:sp>
      <p:sp>
        <p:nvSpPr>
          <p:cNvPr id="18" name="Right Arrow 17"/>
          <p:cNvSpPr/>
          <p:nvPr/>
        </p:nvSpPr>
        <p:spPr>
          <a:xfrm rot="152922">
            <a:off x="2636243" y="5763798"/>
            <a:ext cx="1072396" cy="38122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Up Arrow 18"/>
          <p:cNvSpPr/>
          <p:nvPr/>
        </p:nvSpPr>
        <p:spPr>
          <a:xfrm>
            <a:off x="1359744" y="3557206"/>
            <a:ext cx="1363560" cy="1554007"/>
          </a:xfrm>
          <a:prstGeom prst="up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2000" dirty="0" smtClean="0"/>
              <a:t>Push</a:t>
            </a:r>
            <a:endParaRPr lang="en-US" sz="2000" dirty="0"/>
          </a:p>
        </p:txBody>
      </p:sp>
      <p:sp>
        <p:nvSpPr>
          <p:cNvPr id="20" name="Right Arrow 19"/>
          <p:cNvSpPr/>
          <p:nvPr/>
        </p:nvSpPr>
        <p:spPr>
          <a:xfrm>
            <a:off x="2763408" y="2149324"/>
            <a:ext cx="1394208" cy="1407882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Pull Request</a:t>
            </a:r>
            <a:endParaRPr lang="en-US" sz="1600" dirty="0"/>
          </a:p>
        </p:txBody>
      </p:sp>
      <p:sp>
        <p:nvSpPr>
          <p:cNvPr id="21" name="Left Arrow 20"/>
          <p:cNvSpPr/>
          <p:nvPr/>
        </p:nvSpPr>
        <p:spPr>
          <a:xfrm rot="18951212">
            <a:off x="2255470" y="3809235"/>
            <a:ext cx="2795872" cy="1364163"/>
          </a:xfrm>
          <a:prstGeom prst="left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22" name="TextBox 21"/>
          <p:cNvSpPr txBox="1"/>
          <p:nvPr/>
        </p:nvSpPr>
        <p:spPr>
          <a:xfrm>
            <a:off x="3887146" y="5529147"/>
            <a:ext cx="5772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Files</a:t>
            </a:r>
            <a:endParaRPr lang="en-US" sz="1400" dirty="0"/>
          </a:p>
        </p:txBody>
      </p:sp>
      <p:sp>
        <p:nvSpPr>
          <p:cNvPr id="23" name="Rounded Rectangle 22"/>
          <p:cNvSpPr/>
          <p:nvPr/>
        </p:nvSpPr>
        <p:spPr>
          <a:xfrm>
            <a:off x="1396437" y="5461015"/>
            <a:ext cx="1253994" cy="23992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 smtClean="0"/>
          </a:p>
        </p:txBody>
      </p:sp>
      <p:sp>
        <p:nvSpPr>
          <p:cNvPr id="24" name="Oval 23"/>
          <p:cNvSpPr/>
          <p:nvPr/>
        </p:nvSpPr>
        <p:spPr>
          <a:xfrm>
            <a:off x="1440634" y="5512016"/>
            <a:ext cx="140086" cy="140086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Straight Connector 24"/>
          <p:cNvCxnSpPr>
            <a:stCxn id="24" idx="6"/>
            <a:endCxn id="26" idx="2"/>
          </p:cNvCxnSpPr>
          <p:nvPr/>
        </p:nvCxnSpPr>
        <p:spPr>
          <a:xfrm flipV="1">
            <a:off x="1580720" y="5578771"/>
            <a:ext cx="105890" cy="3288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26" name="Oval 25"/>
          <p:cNvSpPr/>
          <p:nvPr/>
        </p:nvSpPr>
        <p:spPr>
          <a:xfrm>
            <a:off x="1686610" y="5508728"/>
            <a:ext cx="140086" cy="140086"/>
          </a:xfrm>
          <a:prstGeom prst="ellipse">
            <a:avLst/>
          </a:prstGeom>
          <a:solidFill>
            <a:srgbClr val="008000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ounded Rectangle 26"/>
          <p:cNvSpPr/>
          <p:nvPr/>
        </p:nvSpPr>
        <p:spPr>
          <a:xfrm>
            <a:off x="1396438" y="5789236"/>
            <a:ext cx="1253994" cy="23992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 smtClean="0"/>
          </a:p>
        </p:txBody>
      </p:sp>
      <p:cxnSp>
        <p:nvCxnSpPr>
          <p:cNvPr id="28" name="Straight Connector 27"/>
          <p:cNvCxnSpPr>
            <a:endCxn id="26" idx="4"/>
          </p:cNvCxnSpPr>
          <p:nvPr/>
        </p:nvCxnSpPr>
        <p:spPr>
          <a:xfrm flipH="1" flipV="1">
            <a:off x="1756653" y="5648814"/>
            <a:ext cx="91920" cy="191268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29" name="Oval 28"/>
          <p:cNvSpPr/>
          <p:nvPr/>
        </p:nvSpPr>
        <p:spPr>
          <a:xfrm>
            <a:off x="1780215" y="5837498"/>
            <a:ext cx="140086" cy="140086"/>
          </a:xfrm>
          <a:prstGeom prst="ellipse">
            <a:avLst/>
          </a:prstGeom>
          <a:solidFill>
            <a:srgbClr val="008000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2073142" y="5834289"/>
            <a:ext cx="140086" cy="140086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1" name="Straight Connector 30"/>
          <p:cNvCxnSpPr>
            <a:stCxn id="29" idx="6"/>
            <a:endCxn id="30" idx="2"/>
          </p:cNvCxnSpPr>
          <p:nvPr/>
        </p:nvCxnSpPr>
        <p:spPr>
          <a:xfrm flipV="1">
            <a:off x="1920301" y="5904332"/>
            <a:ext cx="152841" cy="3209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32" name="Rounded Rectangle 31"/>
          <p:cNvSpPr/>
          <p:nvPr/>
        </p:nvSpPr>
        <p:spPr>
          <a:xfrm>
            <a:off x="1396437" y="2765184"/>
            <a:ext cx="1253994" cy="23992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 smtClean="0"/>
          </a:p>
        </p:txBody>
      </p:sp>
      <p:sp>
        <p:nvSpPr>
          <p:cNvPr id="33" name="Oval 32"/>
          <p:cNvSpPr/>
          <p:nvPr/>
        </p:nvSpPr>
        <p:spPr>
          <a:xfrm>
            <a:off x="1440634" y="2816185"/>
            <a:ext cx="140086" cy="140086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Connector 33"/>
          <p:cNvCxnSpPr>
            <a:stCxn id="33" idx="6"/>
            <a:endCxn id="35" idx="2"/>
          </p:cNvCxnSpPr>
          <p:nvPr/>
        </p:nvCxnSpPr>
        <p:spPr>
          <a:xfrm flipV="1">
            <a:off x="1580720" y="2882940"/>
            <a:ext cx="105890" cy="3288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35" name="Oval 34"/>
          <p:cNvSpPr/>
          <p:nvPr/>
        </p:nvSpPr>
        <p:spPr>
          <a:xfrm>
            <a:off x="1686610" y="2812897"/>
            <a:ext cx="140086" cy="140086"/>
          </a:xfrm>
          <a:prstGeom prst="ellipse">
            <a:avLst/>
          </a:prstGeom>
          <a:solidFill>
            <a:srgbClr val="008000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ounded Rectangle 35"/>
          <p:cNvSpPr/>
          <p:nvPr/>
        </p:nvSpPr>
        <p:spPr>
          <a:xfrm>
            <a:off x="4073401" y="2771088"/>
            <a:ext cx="1253994" cy="23992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 smtClean="0"/>
          </a:p>
        </p:txBody>
      </p:sp>
      <p:sp>
        <p:nvSpPr>
          <p:cNvPr id="37" name="Oval 36"/>
          <p:cNvSpPr/>
          <p:nvPr/>
        </p:nvSpPr>
        <p:spPr>
          <a:xfrm>
            <a:off x="4117598" y="2822089"/>
            <a:ext cx="140086" cy="140086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Straight Connector 37"/>
          <p:cNvCxnSpPr>
            <a:stCxn id="37" idx="6"/>
          </p:cNvCxnSpPr>
          <p:nvPr/>
        </p:nvCxnSpPr>
        <p:spPr>
          <a:xfrm flipV="1">
            <a:off x="4257684" y="2888844"/>
            <a:ext cx="105890" cy="3288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40" name="Rounded Rectangle 39"/>
          <p:cNvSpPr/>
          <p:nvPr/>
        </p:nvSpPr>
        <p:spPr>
          <a:xfrm>
            <a:off x="1396437" y="3095280"/>
            <a:ext cx="1253994" cy="23992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 smtClean="0"/>
          </a:p>
        </p:txBody>
      </p:sp>
      <p:cxnSp>
        <p:nvCxnSpPr>
          <p:cNvPr id="41" name="Straight Connector 40"/>
          <p:cNvCxnSpPr/>
          <p:nvPr/>
        </p:nvCxnSpPr>
        <p:spPr>
          <a:xfrm flipH="1" flipV="1">
            <a:off x="1756652" y="2954858"/>
            <a:ext cx="91920" cy="191268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42" name="Oval 41"/>
          <p:cNvSpPr/>
          <p:nvPr/>
        </p:nvSpPr>
        <p:spPr>
          <a:xfrm>
            <a:off x="1780214" y="3143542"/>
            <a:ext cx="140086" cy="140086"/>
          </a:xfrm>
          <a:prstGeom prst="ellipse">
            <a:avLst/>
          </a:prstGeom>
          <a:solidFill>
            <a:srgbClr val="008000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/>
        </p:nvSpPr>
        <p:spPr>
          <a:xfrm>
            <a:off x="2073141" y="3140333"/>
            <a:ext cx="140086" cy="140086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4" name="Straight Connector 43"/>
          <p:cNvCxnSpPr>
            <a:stCxn id="42" idx="6"/>
            <a:endCxn id="43" idx="2"/>
          </p:cNvCxnSpPr>
          <p:nvPr/>
        </p:nvCxnSpPr>
        <p:spPr>
          <a:xfrm flipV="1">
            <a:off x="1920300" y="3210376"/>
            <a:ext cx="152841" cy="3209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 flipV="1">
            <a:off x="4495000" y="2882940"/>
            <a:ext cx="152841" cy="3209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49" name="Rounded Rectangle 48"/>
          <p:cNvSpPr/>
          <p:nvPr/>
        </p:nvSpPr>
        <p:spPr>
          <a:xfrm>
            <a:off x="1396438" y="6099113"/>
            <a:ext cx="1253993" cy="23992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 dirty="0" smtClean="0"/>
          </a:p>
        </p:txBody>
      </p:sp>
      <p:sp>
        <p:nvSpPr>
          <p:cNvPr id="57" name="Rounded Rectangle 56"/>
          <p:cNvSpPr/>
          <p:nvPr/>
        </p:nvSpPr>
        <p:spPr>
          <a:xfrm>
            <a:off x="3865834" y="5895451"/>
            <a:ext cx="521107" cy="23992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 smtClean="0"/>
          </a:p>
        </p:txBody>
      </p:sp>
      <p:sp>
        <p:nvSpPr>
          <p:cNvPr id="59" name="Rounded Rectangle 58"/>
          <p:cNvSpPr/>
          <p:nvPr/>
        </p:nvSpPr>
        <p:spPr>
          <a:xfrm>
            <a:off x="6946286" y="5071883"/>
            <a:ext cx="1471845" cy="23992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Master Branch</a:t>
            </a:r>
          </a:p>
        </p:txBody>
      </p:sp>
      <p:sp>
        <p:nvSpPr>
          <p:cNvPr id="60" name="Rounded Rectangle 59"/>
          <p:cNvSpPr/>
          <p:nvPr/>
        </p:nvSpPr>
        <p:spPr>
          <a:xfrm>
            <a:off x="6946286" y="5351313"/>
            <a:ext cx="1471845" cy="23992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Feature</a:t>
            </a:r>
            <a:r>
              <a:rPr lang="en-US" sz="1200" dirty="0" smtClean="0"/>
              <a:t> Branch</a:t>
            </a:r>
          </a:p>
        </p:txBody>
      </p:sp>
      <p:sp>
        <p:nvSpPr>
          <p:cNvPr id="61" name="Rounded Rectangle 60"/>
          <p:cNvSpPr/>
          <p:nvPr/>
        </p:nvSpPr>
        <p:spPr>
          <a:xfrm>
            <a:off x="6946286" y="5649711"/>
            <a:ext cx="1471845" cy="23992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u</a:t>
            </a:r>
            <a:r>
              <a:rPr lang="en-US" sz="1100" dirty="0" smtClean="0"/>
              <a:t>pstream/master</a:t>
            </a:r>
            <a:endParaRPr lang="en-US" sz="1100" dirty="0" smtClean="0"/>
          </a:p>
        </p:txBody>
      </p:sp>
      <p:sp>
        <p:nvSpPr>
          <p:cNvPr id="62" name="Oval 61"/>
          <p:cNvSpPr/>
          <p:nvPr/>
        </p:nvSpPr>
        <p:spPr>
          <a:xfrm>
            <a:off x="4359801" y="2820553"/>
            <a:ext cx="140086" cy="140086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4603604" y="2812897"/>
            <a:ext cx="140086" cy="140086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1498934" y="6143005"/>
            <a:ext cx="140086" cy="140086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6" name="Straight Connector 65"/>
          <p:cNvCxnSpPr>
            <a:stCxn id="65" idx="6"/>
          </p:cNvCxnSpPr>
          <p:nvPr/>
        </p:nvCxnSpPr>
        <p:spPr>
          <a:xfrm flipV="1">
            <a:off x="1639020" y="6209760"/>
            <a:ext cx="105890" cy="3288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74" name="Curved Right Arrow 73"/>
          <p:cNvSpPr/>
          <p:nvPr/>
        </p:nvSpPr>
        <p:spPr>
          <a:xfrm flipV="1">
            <a:off x="964162" y="5415299"/>
            <a:ext cx="418293" cy="923734"/>
          </a:xfrm>
          <a:prstGeom prst="curvedRightArrow">
            <a:avLst>
              <a:gd name="adj1" fmla="val 57919"/>
              <a:gd name="adj2" fmla="val 99365"/>
              <a:gd name="adj3" fmla="val 2500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5" name="TextBox 74"/>
          <p:cNvSpPr txBox="1"/>
          <p:nvPr/>
        </p:nvSpPr>
        <p:spPr>
          <a:xfrm rot="16200000">
            <a:off x="411143" y="5755137"/>
            <a:ext cx="7910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000000"/>
                </a:solidFill>
              </a:rPr>
              <a:t>merge</a:t>
            </a:r>
            <a:endParaRPr lang="en-US" sz="1600" dirty="0" smtClean="0">
              <a:solidFill>
                <a:srgbClr val="000000"/>
              </a:solidFill>
            </a:endParaRPr>
          </a:p>
        </p:txBody>
      </p:sp>
      <p:sp>
        <p:nvSpPr>
          <p:cNvPr id="63" name="Oval 62"/>
          <p:cNvSpPr/>
          <p:nvPr/>
        </p:nvSpPr>
        <p:spPr>
          <a:xfrm>
            <a:off x="1749207" y="6148592"/>
            <a:ext cx="140086" cy="140086"/>
          </a:xfrm>
          <a:prstGeom prst="ellipse">
            <a:avLst/>
          </a:prstGeom>
          <a:solidFill>
            <a:srgbClr val="008000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/>
          <p:cNvSpPr/>
          <p:nvPr/>
        </p:nvSpPr>
        <p:spPr>
          <a:xfrm>
            <a:off x="4072918" y="5948205"/>
            <a:ext cx="140086" cy="140086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Oval 69"/>
          <p:cNvSpPr/>
          <p:nvPr/>
        </p:nvSpPr>
        <p:spPr>
          <a:xfrm>
            <a:off x="8096626" y="3155612"/>
            <a:ext cx="140086" cy="140086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Oval 75"/>
          <p:cNvSpPr/>
          <p:nvPr/>
        </p:nvSpPr>
        <p:spPr>
          <a:xfrm>
            <a:off x="7304322" y="2922234"/>
            <a:ext cx="140086" cy="140086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1834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8647" y="455419"/>
            <a:ext cx="8059985" cy="895056"/>
          </a:xfrm>
        </p:spPr>
        <p:txBody>
          <a:bodyPr/>
          <a:lstStyle/>
          <a:p>
            <a:pPr algn="l"/>
            <a:r>
              <a:rPr lang="en-US" dirty="0" smtClean="0"/>
              <a:t>Synch Upstream</a:t>
            </a:r>
            <a:r>
              <a:rPr lang="en-US" dirty="0"/>
              <a:t> </a:t>
            </a:r>
            <a:r>
              <a:rPr lang="en-US" dirty="0" smtClean="0"/>
              <a:t>Changes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876881" y="2081094"/>
            <a:ext cx="34676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/>
              <a:t>g</a:t>
            </a:r>
            <a:r>
              <a:rPr lang="en-US" sz="1600" dirty="0" err="1" smtClean="0"/>
              <a:t>it</a:t>
            </a:r>
            <a:r>
              <a:rPr lang="en-US" sz="1600" dirty="0" smtClean="0"/>
              <a:t> checkout master</a:t>
            </a:r>
          </a:p>
          <a:p>
            <a:r>
              <a:rPr lang="en-US" sz="1600" dirty="0" err="1" smtClean="0"/>
              <a:t>git</a:t>
            </a:r>
            <a:r>
              <a:rPr lang="en-US" sz="1600" dirty="0" smtClean="0"/>
              <a:t> fetch upstream</a:t>
            </a:r>
          </a:p>
          <a:p>
            <a:r>
              <a:rPr lang="en-US" sz="1600" dirty="0" err="1" smtClean="0"/>
              <a:t>git</a:t>
            </a:r>
            <a:r>
              <a:rPr lang="en-US" sz="1600" dirty="0" smtClean="0"/>
              <a:t> merge upstream/master</a:t>
            </a:r>
          </a:p>
          <a:p>
            <a:r>
              <a:rPr lang="en-US" sz="1600" dirty="0" err="1"/>
              <a:t>g</a:t>
            </a:r>
            <a:r>
              <a:rPr lang="en-US" sz="1600" dirty="0" err="1" smtClean="0"/>
              <a:t>it</a:t>
            </a:r>
            <a:r>
              <a:rPr lang="en-US" sz="1600" dirty="0" smtClean="0"/>
              <a:t> push origin master</a:t>
            </a:r>
          </a:p>
        </p:txBody>
      </p:sp>
      <p:sp>
        <p:nvSpPr>
          <p:cNvPr id="4" name="Parallelogram 3"/>
          <p:cNvSpPr/>
          <p:nvPr/>
        </p:nvSpPr>
        <p:spPr>
          <a:xfrm>
            <a:off x="3578642" y="5789236"/>
            <a:ext cx="1104476" cy="587856"/>
          </a:xfrm>
          <a:prstGeom prst="parallelogram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106966" y="4652210"/>
            <a:ext cx="5903596" cy="0"/>
          </a:xfrm>
          <a:prstGeom prst="line">
            <a:avLst/>
          </a:prstGeom>
          <a:ln w="76200" cmpd="sng">
            <a:solidFill>
              <a:srgbClr val="76C5E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" name="Group 5"/>
          <p:cNvGrpSpPr/>
          <p:nvPr/>
        </p:nvGrpSpPr>
        <p:grpSpPr>
          <a:xfrm>
            <a:off x="775367" y="1655748"/>
            <a:ext cx="4973053" cy="5095305"/>
            <a:chOff x="1355581" y="1021204"/>
            <a:chExt cx="6524194" cy="5583709"/>
          </a:xfrm>
        </p:grpSpPr>
        <p:sp>
          <p:nvSpPr>
            <p:cNvPr id="7" name="Cloud 6"/>
            <p:cNvSpPr/>
            <p:nvPr/>
          </p:nvSpPr>
          <p:spPr>
            <a:xfrm>
              <a:off x="1355581" y="1021204"/>
              <a:ext cx="6524194" cy="2928680"/>
            </a:xfrm>
            <a:prstGeom prst="cloud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4800" dirty="0"/>
            </a:p>
          </p:txBody>
        </p:sp>
        <p:sp>
          <p:nvSpPr>
            <p:cNvPr id="8" name="Can 7"/>
            <p:cNvSpPr/>
            <p:nvPr/>
          </p:nvSpPr>
          <p:spPr>
            <a:xfrm>
              <a:off x="5580807" y="1487321"/>
              <a:ext cx="1871408" cy="1604308"/>
            </a:xfrm>
            <a:prstGeom prst="ca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/>
                <a:t>Upstream</a:t>
              </a:r>
              <a:endParaRPr lang="en-US" sz="2000" dirty="0"/>
            </a:p>
            <a:p>
              <a:pPr algn="ctr"/>
              <a:endParaRPr lang="en-US" sz="2000" i="1" dirty="0"/>
            </a:p>
            <a:p>
              <a:pPr algn="ctr"/>
              <a:endParaRPr lang="en-US" sz="2000" i="1" dirty="0"/>
            </a:p>
          </p:txBody>
        </p:sp>
        <p:sp>
          <p:nvSpPr>
            <p:cNvPr id="9" name="Can 8"/>
            <p:cNvSpPr/>
            <p:nvPr/>
          </p:nvSpPr>
          <p:spPr>
            <a:xfrm>
              <a:off x="2057227" y="1487321"/>
              <a:ext cx="1871408" cy="1604308"/>
            </a:xfrm>
            <a:prstGeom prst="ca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/>
                <a:t>Origin</a:t>
              </a:r>
              <a:endParaRPr lang="en-US" sz="2000" dirty="0"/>
            </a:p>
            <a:p>
              <a:pPr algn="ctr"/>
              <a:endParaRPr lang="en-US" sz="2000" i="1" dirty="0"/>
            </a:p>
            <a:p>
              <a:pPr algn="ctr"/>
              <a:endParaRPr lang="en-US" sz="2000" i="1" dirty="0"/>
            </a:p>
          </p:txBody>
        </p:sp>
        <p:sp>
          <p:nvSpPr>
            <p:cNvPr id="11" name="Can 10"/>
            <p:cNvSpPr/>
            <p:nvPr/>
          </p:nvSpPr>
          <p:spPr>
            <a:xfrm>
              <a:off x="2057227" y="4764788"/>
              <a:ext cx="1871408" cy="1840125"/>
            </a:xfrm>
            <a:prstGeom prst="ca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/>
                <a:t/>
              </a:r>
              <a:br>
                <a:rPr lang="en-US" sz="2000" dirty="0"/>
              </a:br>
              <a:endParaRPr lang="en-US" sz="2000" dirty="0"/>
            </a:p>
          </p:txBody>
        </p:sp>
        <p:cxnSp>
          <p:nvCxnSpPr>
            <p:cNvPr id="12" name="Straight Arrow Connector 11"/>
            <p:cNvCxnSpPr>
              <a:stCxn id="11" idx="1"/>
            </p:cNvCxnSpPr>
            <p:nvPr/>
          </p:nvCxnSpPr>
          <p:spPr>
            <a:xfrm flipH="1" flipV="1">
              <a:off x="2990911" y="3091630"/>
              <a:ext cx="2020" cy="167315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13" name="TextBox 12"/>
          <p:cNvSpPr txBox="1"/>
          <p:nvPr/>
        </p:nvSpPr>
        <p:spPr>
          <a:xfrm>
            <a:off x="255189" y="4183079"/>
            <a:ext cx="11315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Remotes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55189" y="4724805"/>
            <a:ext cx="7665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Local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83118" y="4189681"/>
            <a:ext cx="13274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On </a:t>
            </a:r>
            <a:r>
              <a:rPr lang="en-US" dirty="0" err="1" smtClean="0"/>
              <a:t>GitHub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3980251" y="4724805"/>
            <a:ext cx="20303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On Your Machine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756653" y="6404182"/>
            <a:ext cx="871375" cy="21037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Stage</a:t>
            </a:r>
            <a:endParaRPr lang="en-US" sz="1400" dirty="0"/>
          </a:p>
        </p:txBody>
      </p:sp>
      <p:sp>
        <p:nvSpPr>
          <p:cNvPr id="18" name="Right Arrow 17"/>
          <p:cNvSpPr/>
          <p:nvPr/>
        </p:nvSpPr>
        <p:spPr>
          <a:xfrm rot="1671201">
            <a:off x="2636243" y="5598626"/>
            <a:ext cx="1072396" cy="38122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Up Arrow 18"/>
          <p:cNvSpPr/>
          <p:nvPr/>
        </p:nvSpPr>
        <p:spPr>
          <a:xfrm>
            <a:off x="1359744" y="3557206"/>
            <a:ext cx="1363560" cy="1554007"/>
          </a:xfrm>
          <a:prstGeom prst="up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2000" dirty="0" smtClean="0"/>
              <a:t>Push</a:t>
            </a:r>
            <a:endParaRPr lang="en-US" sz="2000" dirty="0"/>
          </a:p>
        </p:txBody>
      </p:sp>
      <p:sp>
        <p:nvSpPr>
          <p:cNvPr id="20" name="Right Arrow 19"/>
          <p:cNvSpPr/>
          <p:nvPr/>
        </p:nvSpPr>
        <p:spPr>
          <a:xfrm>
            <a:off x="2763408" y="2149324"/>
            <a:ext cx="1394208" cy="1407882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Left Arrow 20"/>
          <p:cNvSpPr/>
          <p:nvPr/>
        </p:nvSpPr>
        <p:spPr>
          <a:xfrm rot="18951212">
            <a:off x="2255470" y="3809235"/>
            <a:ext cx="2795872" cy="1364163"/>
          </a:xfrm>
          <a:prstGeom prst="left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fetch</a:t>
            </a:r>
            <a:endParaRPr lang="en-US" sz="2400" dirty="0"/>
          </a:p>
        </p:txBody>
      </p:sp>
      <p:sp>
        <p:nvSpPr>
          <p:cNvPr id="22" name="TextBox 21"/>
          <p:cNvSpPr txBox="1"/>
          <p:nvPr/>
        </p:nvSpPr>
        <p:spPr>
          <a:xfrm>
            <a:off x="3887146" y="5529147"/>
            <a:ext cx="5772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Files</a:t>
            </a:r>
            <a:endParaRPr lang="en-US" sz="1400" dirty="0"/>
          </a:p>
        </p:txBody>
      </p:sp>
      <p:sp>
        <p:nvSpPr>
          <p:cNvPr id="23" name="Rounded Rectangle 22"/>
          <p:cNvSpPr/>
          <p:nvPr/>
        </p:nvSpPr>
        <p:spPr>
          <a:xfrm>
            <a:off x="1396437" y="5461015"/>
            <a:ext cx="1253994" cy="23992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 smtClean="0"/>
          </a:p>
        </p:txBody>
      </p:sp>
      <p:sp>
        <p:nvSpPr>
          <p:cNvPr id="24" name="Oval 23"/>
          <p:cNvSpPr/>
          <p:nvPr/>
        </p:nvSpPr>
        <p:spPr>
          <a:xfrm>
            <a:off x="1440634" y="5512016"/>
            <a:ext cx="140086" cy="140086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Straight Connector 24"/>
          <p:cNvCxnSpPr>
            <a:stCxn id="24" idx="6"/>
            <a:endCxn id="26" idx="2"/>
          </p:cNvCxnSpPr>
          <p:nvPr/>
        </p:nvCxnSpPr>
        <p:spPr>
          <a:xfrm flipV="1">
            <a:off x="1580720" y="5578771"/>
            <a:ext cx="105890" cy="3288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26" name="Oval 25"/>
          <p:cNvSpPr/>
          <p:nvPr/>
        </p:nvSpPr>
        <p:spPr>
          <a:xfrm>
            <a:off x="1686610" y="5508728"/>
            <a:ext cx="140086" cy="140086"/>
          </a:xfrm>
          <a:prstGeom prst="ellipse">
            <a:avLst/>
          </a:prstGeom>
          <a:solidFill>
            <a:srgbClr val="008000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ounded Rectangle 26"/>
          <p:cNvSpPr/>
          <p:nvPr/>
        </p:nvSpPr>
        <p:spPr>
          <a:xfrm>
            <a:off x="1396438" y="5789236"/>
            <a:ext cx="1253994" cy="23992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 smtClean="0"/>
          </a:p>
        </p:txBody>
      </p:sp>
      <p:cxnSp>
        <p:nvCxnSpPr>
          <p:cNvPr id="28" name="Straight Connector 27"/>
          <p:cNvCxnSpPr>
            <a:endCxn id="26" idx="4"/>
          </p:cNvCxnSpPr>
          <p:nvPr/>
        </p:nvCxnSpPr>
        <p:spPr>
          <a:xfrm flipH="1" flipV="1">
            <a:off x="1756653" y="5648814"/>
            <a:ext cx="91920" cy="191268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29" name="Oval 28"/>
          <p:cNvSpPr/>
          <p:nvPr/>
        </p:nvSpPr>
        <p:spPr>
          <a:xfrm>
            <a:off x="1780215" y="5837498"/>
            <a:ext cx="140086" cy="140086"/>
          </a:xfrm>
          <a:prstGeom prst="ellipse">
            <a:avLst/>
          </a:prstGeom>
          <a:solidFill>
            <a:srgbClr val="008000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2073142" y="5834289"/>
            <a:ext cx="140086" cy="140086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1" name="Straight Connector 30"/>
          <p:cNvCxnSpPr>
            <a:stCxn id="29" idx="6"/>
            <a:endCxn id="30" idx="2"/>
          </p:cNvCxnSpPr>
          <p:nvPr/>
        </p:nvCxnSpPr>
        <p:spPr>
          <a:xfrm flipV="1">
            <a:off x="1920301" y="5904332"/>
            <a:ext cx="152841" cy="3209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32" name="Rounded Rectangle 31"/>
          <p:cNvSpPr/>
          <p:nvPr/>
        </p:nvSpPr>
        <p:spPr>
          <a:xfrm>
            <a:off x="1396437" y="2765184"/>
            <a:ext cx="1253994" cy="23992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 smtClean="0"/>
          </a:p>
        </p:txBody>
      </p:sp>
      <p:sp>
        <p:nvSpPr>
          <p:cNvPr id="33" name="Oval 32"/>
          <p:cNvSpPr/>
          <p:nvPr/>
        </p:nvSpPr>
        <p:spPr>
          <a:xfrm>
            <a:off x="1440634" y="2816185"/>
            <a:ext cx="140086" cy="140086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Connector 33"/>
          <p:cNvCxnSpPr>
            <a:stCxn id="33" idx="6"/>
            <a:endCxn id="35" idx="2"/>
          </p:cNvCxnSpPr>
          <p:nvPr/>
        </p:nvCxnSpPr>
        <p:spPr>
          <a:xfrm flipV="1">
            <a:off x="1580720" y="2882940"/>
            <a:ext cx="105890" cy="3288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35" name="Oval 34"/>
          <p:cNvSpPr/>
          <p:nvPr/>
        </p:nvSpPr>
        <p:spPr>
          <a:xfrm>
            <a:off x="1686610" y="2812897"/>
            <a:ext cx="140086" cy="140086"/>
          </a:xfrm>
          <a:prstGeom prst="ellipse">
            <a:avLst/>
          </a:prstGeom>
          <a:solidFill>
            <a:srgbClr val="008000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ounded Rectangle 35"/>
          <p:cNvSpPr/>
          <p:nvPr/>
        </p:nvSpPr>
        <p:spPr>
          <a:xfrm>
            <a:off x="4073401" y="2771088"/>
            <a:ext cx="1253994" cy="23992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 smtClean="0"/>
          </a:p>
        </p:txBody>
      </p:sp>
      <p:sp>
        <p:nvSpPr>
          <p:cNvPr id="37" name="Oval 36"/>
          <p:cNvSpPr/>
          <p:nvPr/>
        </p:nvSpPr>
        <p:spPr>
          <a:xfrm>
            <a:off x="4117598" y="2822089"/>
            <a:ext cx="140086" cy="140086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Straight Connector 37"/>
          <p:cNvCxnSpPr>
            <a:stCxn id="37" idx="6"/>
          </p:cNvCxnSpPr>
          <p:nvPr/>
        </p:nvCxnSpPr>
        <p:spPr>
          <a:xfrm flipV="1">
            <a:off x="4257684" y="2888844"/>
            <a:ext cx="105890" cy="3288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40" name="Rounded Rectangle 39"/>
          <p:cNvSpPr/>
          <p:nvPr/>
        </p:nvSpPr>
        <p:spPr>
          <a:xfrm>
            <a:off x="1396437" y="3095280"/>
            <a:ext cx="1253994" cy="23992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 smtClean="0"/>
          </a:p>
        </p:txBody>
      </p:sp>
      <p:cxnSp>
        <p:nvCxnSpPr>
          <p:cNvPr id="41" name="Straight Connector 40"/>
          <p:cNvCxnSpPr/>
          <p:nvPr/>
        </p:nvCxnSpPr>
        <p:spPr>
          <a:xfrm flipH="1" flipV="1">
            <a:off x="1756652" y="2954858"/>
            <a:ext cx="91920" cy="191268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42" name="Oval 41"/>
          <p:cNvSpPr/>
          <p:nvPr/>
        </p:nvSpPr>
        <p:spPr>
          <a:xfrm>
            <a:off x="1780214" y="3143542"/>
            <a:ext cx="140086" cy="140086"/>
          </a:xfrm>
          <a:prstGeom prst="ellipse">
            <a:avLst/>
          </a:prstGeom>
          <a:solidFill>
            <a:srgbClr val="008000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/>
        </p:nvSpPr>
        <p:spPr>
          <a:xfrm>
            <a:off x="2073141" y="3140333"/>
            <a:ext cx="140086" cy="140086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4" name="Straight Connector 43"/>
          <p:cNvCxnSpPr>
            <a:stCxn id="42" idx="6"/>
            <a:endCxn id="43" idx="2"/>
          </p:cNvCxnSpPr>
          <p:nvPr/>
        </p:nvCxnSpPr>
        <p:spPr>
          <a:xfrm flipV="1">
            <a:off x="1920300" y="3210376"/>
            <a:ext cx="152841" cy="3209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 flipV="1">
            <a:off x="4495000" y="2882940"/>
            <a:ext cx="152841" cy="3209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49" name="Rounded Rectangle 48"/>
          <p:cNvSpPr/>
          <p:nvPr/>
        </p:nvSpPr>
        <p:spPr>
          <a:xfrm>
            <a:off x="1396438" y="6099113"/>
            <a:ext cx="1253993" cy="23992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 dirty="0" smtClean="0"/>
          </a:p>
        </p:txBody>
      </p:sp>
      <p:sp>
        <p:nvSpPr>
          <p:cNvPr id="57" name="Rounded Rectangle 56"/>
          <p:cNvSpPr/>
          <p:nvPr/>
        </p:nvSpPr>
        <p:spPr>
          <a:xfrm>
            <a:off x="3865834" y="5895451"/>
            <a:ext cx="521107" cy="23992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 smtClean="0"/>
          </a:p>
        </p:txBody>
      </p:sp>
      <p:sp>
        <p:nvSpPr>
          <p:cNvPr id="59" name="Rounded Rectangle 58"/>
          <p:cNvSpPr/>
          <p:nvPr/>
        </p:nvSpPr>
        <p:spPr>
          <a:xfrm>
            <a:off x="6946286" y="5071883"/>
            <a:ext cx="1471845" cy="23992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Master Branch</a:t>
            </a:r>
          </a:p>
        </p:txBody>
      </p:sp>
      <p:sp>
        <p:nvSpPr>
          <p:cNvPr id="60" name="Rounded Rectangle 59"/>
          <p:cNvSpPr/>
          <p:nvPr/>
        </p:nvSpPr>
        <p:spPr>
          <a:xfrm>
            <a:off x="6946286" y="5351313"/>
            <a:ext cx="1471845" cy="23992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Feature</a:t>
            </a:r>
            <a:r>
              <a:rPr lang="en-US" sz="1200" dirty="0" smtClean="0"/>
              <a:t> Branch</a:t>
            </a:r>
          </a:p>
        </p:txBody>
      </p:sp>
      <p:sp>
        <p:nvSpPr>
          <p:cNvPr id="61" name="Rounded Rectangle 60"/>
          <p:cNvSpPr/>
          <p:nvPr/>
        </p:nvSpPr>
        <p:spPr>
          <a:xfrm>
            <a:off x="6946286" y="5649711"/>
            <a:ext cx="1471845" cy="23992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u</a:t>
            </a:r>
            <a:r>
              <a:rPr lang="en-US" sz="1100" dirty="0" smtClean="0"/>
              <a:t>pstream/master</a:t>
            </a:r>
            <a:endParaRPr lang="en-US" sz="1100" dirty="0" smtClean="0"/>
          </a:p>
        </p:txBody>
      </p:sp>
      <p:sp>
        <p:nvSpPr>
          <p:cNvPr id="62" name="Oval 61"/>
          <p:cNvSpPr/>
          <p:nvPr/>
        </p:nvSpPr>
        <p:spPr>
          <a:xfrm>
            <a:off x="4359801" y="2820553"/>
            <a:ext cx="140086" cy="140086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4603604" y="2812897"/>
            <a:ext cx="140086" cy="140086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1498934" y="6143005"/>
            <a:ext cx="140086" cy="140086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6" name="Straight Connector 65"/>
          <p:cNvCxnSpPr>
            <a:stCxn id="65" idx="6"/>
          </p:cNvCxnSpPr>
          <p:nvPr/>
        </p:nvCxnSpPr>
        <p:spPr>
          <a:xfrm flipV="1">
            <a:off x="1639020" y="6209760"/>
            <a:ext cx="105890" cy="3288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67" name="Straight Connector 66"/>
          <p:cNvCxnSpPr/>
          <p:nvPr/>
        </p:nvCxnSpPr>
        <p:spPr>
          <a:xfrm flipV="1">
            <a:off x="1876336" y="6203856"/>
            <a:ext cx="152841" cy="3209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69" name="Oval 68"/>
          <p:cNvSpPr/>
          <p:nvPr/>
        </p:nvSpPr>
        <p:spPr>
          <a:xfrm>
            <a:off x="1741137" y="6141469"/>
            <a:ext cx="140086" cy="140086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Oval 70"/>
          <p:cNvSpPr/>
          <p:nvPr/>
        </p:nvSpPr>
        <p:spPr>
          <a:xfrm>
            <a:off x="1997776" y="6145277"/>
            <a:ext cx="140086" cy="140086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2" name="Straight Connector 71"/>
          <p:cNvCxnSpPr/>
          <p:nvPr/>
        </p:nvCxnSpPr>
        <p:spPr>
          <a:xfrm flipV="1">
            <a:off x="1836301" y="5560920"/>
            <a:ext cx="152841" cy="3209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73" name="Oval 72"/>
          <p:cNvSpPr/>
          <p:nvPr/>
        </p:nvSpPr>
        <p:spPr>
          <a:xfrm>
            <a:off x="1957741" y="5502341"/>
            <a:ext cx="140086" cy="140086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Curved Right Arrow 73"/>
          <p:cNvSpPr/>
          <p:nvPr/>
        </p:nvSpPr>
        <p:spPr>
          <a:xfrm flipV="1">
            <a:off x="964162" y="5415299"/>
            <a:ext cx="418293" cy="923734"/>
          </a:xfrm>
          <a:prstGeom prst="curvedRightArrow">
            <a:avLst>
              <a:gd name="adj1" fmla="val 57919"/>
              <a:gd name="adj2" fmla="val 99365"/>
              <a:gd name="adj3" fmla="val 2500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5" name="TextBox 74"/>
          <p:cNvSpPr txBox="1"/>
          <p:nvPr/>
        </p:nvSpPr>
        <p:spPr>
          <a:xfrm rot="16200000">
            <a:off x="411143" y="5755137"/>
            <a:ext cx="7910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000000"/>
                </a:solidFill>
              </a:rPr>
              <a:t>merge</a:t>
            </a:r>
            <a:endParaRPr lang="en-US" sz="1600" dirty="0" smtClean="0">
              <a:solidFill>
                <a:srgbClr val="000000"/>
              </a:solidFill>
            </a:endParaRPr>
          </a:p>
        </p:txBody>
      </p:sp>
      <p:cxnSp>
        <p:nvCxnSpPr>
          <p:cNvPr id="78" name="Straight Connector 77"/>
          <p:cNvCxnSpPr/>
          <p:nvPr/>
        </p:nvCxnSpPr>
        <p:spPr>
          <a:xfrm flipV="1">
            <a:off x="1825020" y="2881404"/>
            <a:ext cx="152841" cy="3209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79" name="Oval 78"/>
          <p:cNvSpPr/>
          <p:nvPr/>
        </p:nvSpPr>
        <p:spPr>
          <a:xfrm>
            <a:off x="1933624" y="2811361"/>
            <a:ext cx="140086" cy="140086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/>
          <p:cNvSpPr/>
          <p:nvPr/>
        </p:nvSpPr>
        <p:spPr>
          <a:xfrm>
            <a:off x="4047320" y="5936957"/>
            <a:ext cx="140086" cy="140086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4236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8647" y="455419"/>
            <a:ext cx="8059985" cy="895056"/>
          </a:xfrm>
        </p:spPr>
        <p:txBody>
          <a:bodyPr/>
          <a:lstStyle/>
          <a:p>
            <a:pPr algn="l"/>
            <a:r>
              <a:rPr lang="en-US" dirty="0" smtClean="0"/>
              <a:t>Rebase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876881" y="2081094"/>
            <a:ext cx="346765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/>
              <a:t>g</a:t>
            </a:r>
            <a:r>
              <a:rPr lang="en-US" sz="1600" dirty="0" err="1" smtClean="0"/>
              <a:t>it</a:t>
            </a:r>
            <a:r>
              <a:rPr lang="en-US" sz="1600" dirty="0" smtClean="0"/>
              <a:t> checkout </a:t>
            </a:r>
            <a:r>
              <a:rPr lang="en-US" sz="1600" i="1" dirty="0" smtClean="0"/>
              <a:t>feature</a:t>
            </a:r>
          </a:p>
          <a:p>
            <a:r>
              <a:rPr lang="en-US" sz="1600" dirty="0" err="1"/>
              <a:t>g</a:t>
            </a:r>
            <a:r>
              <a:rPr lang="en-US" sz="1600" dirty="0" err="1" smtClean="0"/>
              <a:t>it</a:t>
            </a:r>
            <a:r>
              <a:rPr lang="en-US" sz="1600" dirty="0" smtClean="0"/>
              <a:t> rebase master</a:t>
            </a:r>
          </a:p>
        </p:txBody>
      </p:sp>
      <p:sp>
        <p:nvSpPr>
          <p:cNvPr id="4" name="Parallelogram 3"/>
          <p:cNvSpPr/>
          <p:nvPr/>
        </p:nvSpPr>
        <p:spPr>
          <a:xfrm>
            <a:off x="3578642" y="5789236"/>
            <a:ext cx="1104476" cy="587856"/>
          </a:xfrm>
          <a:prstGeom prst="parallelogram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106966" y="4652210"/>
            <a:ext cx="5903596" cy="0"/>
          </a:xfrm>
          <a:prstGeom prst="line">
            <a:avLst/>
          </a:prstGeom>
          <a:ln w="76200" cmpd="sng">
            <a:solidFill>
              <a:srgbClr val="76C5E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" name="Group 5"/>
          <p:cNvGrpSpPr/>
          <p:nvPr/>
        </p:nvGrpSpPr>
        <p:grpSpPr>
          <a:xfrm>
            <a:off x="775367" y="1655748"/>
            <a:ext cx="4973053" cy="5095305"/>
            <a:chOff x="1355581" y="1021204"/>
            <a:chExt cx="6524194" cy="5583709"/>
          </a:xfrm>
        </p:grpSpPr>
        <p:sp>
          <p:nvSpPr>
            <p:cNvPr id="7" name="Cloud 6"/>
            <p:cNvSpPr/>
            <p:nvPr/>
          </p:nvSpPr>
          <p:spPr>
            <a:xfrm>
              <a:off x="1355581" y="1021204"/>
              <a:ext cx="6524194" cy="2928680"/>
            </a:xfrm>
            <a:prstGeom prst="cloud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4800" dirty="0"/>
            </a:p>
          </p:txBody>
        </p:sp>
        <p:sp>
          <p:nvSpPr>
            <p:cNvPr id="8" name="Can 7"/>
            <p:cNvSpPr/>
            <p:nvPr/>
          </p:nvSpPr>
          <p:spPr>
            <a:xfrm>
              <a:off x="5580807" y="1487321"/>
              <a:ext cx="1871408" cy="1604308"/>
            </a:xfrm>
            <a:prstGeom prst="ca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/>
                <a:t>Upstream</a:t>
              </a:r>
              <a:endParaRPr lang="en-US" sz="2000" dirty="0"/>
            </a:p>
            <a:p>
              <a:pPr algn="ctr"/>
              <a:endParaRPr lang="en-US" sz="2000" i="1" dirty="0"/>
            </a:p>
            <a:p>
              <a:pPr algn="ctr"/>
              <a:endParaRPr lang="en-US" sz="2000" i="1" dirty="0"/>
            </a:p>
          </p:txBody>
        </p:sp>
        <p:sp>
          <p:nvSpPr>
            <p:cNvPr id="9" name="Can 8"/>
            <p:cNvSpPr/>
            <p:nvPr/>
          </p:nvSpPr>
          <p:spPr>
            <a:xfrm>
              <a:off x="2057227" y="1487321"/>
              <a:ext cx="1871408" cy="1604308"/>
            </a:xfrm>
            <a:prstGeom prst="ca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/>
                <a:t>Origin</a:t>
              </a:r>
              <a:endParaRPr lang="en-US" sz="2000" dirty="0"/>
            </a:p>
            <a:p>
              <a:pPr algn="ctr"/>
              <a:endParaRPr lang="en-US" sz="2000" i="1" dirty="0"/>
            </a:p>
            <a:p>
              <a:pPr algn="ctr"/>
              <a:endParaRPr lang="en-US" sz="2000" i="1" dirty="0"/>
            </a:p>
          </p:txBody>
        </p:sp>
        <p:sp>
          <p:nvSpPr>
            <p:cNvPr id="11" name="Can 10"/>
            <p:cNvSpPr/>
            <p:nvPr/>
          </p:nvSpPr>
          <p:spPr>
            <a:xfrm>
              <a:off x="2057227" y="4764788"/>
              <a:ext cx="1871408" cy="1840125"/>
            </a:xfrm>
            <a:prstGeom prst="ca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/>
                <a:t/>
              </a:r>
              <a:br>
                <a:rPr lang="en-US" sz="2000" dirty="0"/>
              </a:br>
              <a:endParaRPr lang="en-US" sz="2000" dirty="0"/>
            </a:p>
          </p:txBody>
        </p:sp>
        <p:cxnSp>
          <p:nvCxnSpPr>
            <p:cNvPr id="12" name="Straight Arrow Connector 11"/>
            <p:cNvCxnSpPr>
              <a:stCxn id="11" idx="1"/>
            </p:cNvCxnSpPr>
            <p:nvPr/>
          </p:nvCxnSpPr>
          <p:spPr>
            <a:xfrm flipH="1" flipV="1">
              <a:off x="2990911" y="3091630"/>
              <a:ext cx="2020" cy="167315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13" name="TextBox 12"/>
          <p:cNvSpPr txBox="1"/>
          <p:nvPr/>
        </p:nvSpPr>
        <p:spPr>
          <a:xfrm>
            <a:off x="255189" y="4183079"/>
            <a:ext cx="11315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Remotes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55189" y="4724805"/>
            <a:ext cx="7665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Local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83118" y="4189681"/>
            <a:ext cx="13274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On </a:t>
            </a:r>
            <a:r>
              <a:rPr lang="en-US" dirty="0" err="1" smtClean="0"/>
              <a:t>GitHub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3980251" y="4724805"/>
            <a:ext cx="20303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On Your Machine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756653" y="6404182"/>
            <a:ext cx="871375" cy="21037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Stage</a:t>
            </a:r>
            <a:endParaRPr lang="en-US" sz="1400" dirty="0"/>
          </a:p>
        </p:txBody>
      </p:sp>
      <p:sp>
        <p:nvSpPr>
          <p:cNvPr id="18" name="Right Arrow 17"/>
          <p:cNvSpPr/>
          <p:nvPr/>
        </p:nvSpPr>
        <p:spPr>
          <a:xfrm rot="309397">
            <a:off x="2607503" y="5758044"/>
            <a:ext cx="1102903" cy="38122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Up Arrow 18"/>
          <p:cNvSpPr/>
          <p:nvPr/>
        </p:nvSpPr>
        <p:spPr>
          <a:xfrm>
            <a:off x="1359744" y="3557206"/>
            <a:ext cx="1363560" cy="1554007"/>
          </a:xfrm>
          <a:prstGeom prst="up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endParaRPr lang="en-US" sz="1400" dirty="0" smtClean="0"/>
          </a:p>
        </p:txBody>
      </p:sp>
      <p:sp>
        <p:nvSpPr>
          <p:cNvPr id="20" name="Right Arrow 19"/>
          <p:cNvSpPr/>
          <p:nvPr/>
        </p:nvSpPr>
        <p:spPr>
          <a:xfrm>
            <a:off x="2763408" y="2149324"/>
            <a:ext cx="1394208" cy="1407882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21" name="Left Arrow 20"/>
          <p:cNvSpPr/>
          <p:nvPr/>
        </p:nvSpPr>
        <p:spPr>
          <a:xfrm rot="18951212">
            <a:off x="2255470" y="3809235"/>
            <a:ext cx="2795872" cy="1364163"/>
          </a:xfrm>
          <a:prstGeom prst="left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22" name="TextBox 21"/>
          <p:cNvSpPr txBox="1"/>
          <p:nvPr/>
        </p:nvSpPr>
        <p:spPr>
          <a:xfrm>
            <a:off x="3887146" y="5529147"/>
            <a:ext cx="5772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Files</a:t>
            </a:r>
            <a:endParaRPr lang="en-US" sz="1400" dirty="0"/>
          </a:p>
        </p:txBody>
      </p:sp>
      <p:sp>
        <p:nvSpPr>
          <p:cNvPr id="23" name="Rounded Rectangle 22"/>
          <p:cNvSpPr/>
          <p:nvPr/>
        </p:nvSpPr>
        <p:spPr>
          <a:xfrm>
            <a:off x="1396437" y="5461015"/>
            <a:ext cx="1253994" cy="23992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 smtClean="0"/>
          </a:p>
        </p:txBody>
      </p:sp>
      <p:sp>
        <p:nvSpPr>
          <p:cNvPr id="24" name="Oval 23"/>
          <p:cNvSpPr/>
          <p:nvPr/>
        </p:nvSpPr>
        <p:spPr>
          <a:xfrm>
            <a:off x="1440634" y="5512016"/>
            <a:ext cx="140086" cy="140086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Straight Connector 24"/>
          <p:cNvCxnSpPr>
            <a:stCxn id="24" idx="6"/>
            <a:endCxn id="26" idx="2"/>
          </p:cNvCxnSpPr>
          <p:nvPr/>
        </p:nvCxnSpPr>
        <p:spPr>
          <a:xfrm flipV="1">
            <a:off x="1580720" y="5578771"/>
            <a:ext cx="105890" cy="3288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26" name="Oval 25"/>
          <p:cNvSpPr/>
          <p:nvPr/>
        </p:nvSpPr>
        <p:spPr>
          <a:xfrm>
            <a:off x="1686610" y="5508728"/>
            <a:ext cx="140086" cy="140086"/>
          </a:xfrm>
          <a:prstGeom prst="ellipse">
            <a:avLst/>
          </a:prstGeom>
          <a:solidFill>
            <a:srgbClr val="008000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ounded Rectangle 26"/>
          <p:cNvSpPr/>
          <p:nvPr/>
        </p:nvSpPr>
        <p:spPr>
          <a:xfrm>
            <a:off x="1396438" y="5789236"/>
            <a:ext cx="1253994" cy="23992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 smtClean="0"/>
          </a:p>
        </p:txBody>
      </p:sp>
      <p:cxnSp>
        <p:nvCxnSpPr>
          <p:cNvPr id="28" name="Straight Connector 27"/>
          <p:cNvCxnSpPr/>
          <p:nvPr/>
        </p:nvCxnSpPr>
        <p:spPr>
          <a:xfrm flipH="1" flipV="1">
            <a:off x="2051720" y="5648814"/>
            <a:ext cx="91920" cy="191268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30" name="Oval 29"/>
          <p:cNvSpPr/>
          <p:nvPr/>
        </p:nvSpPr>
        <p:spPr>
          <a:xfrm>
            <a:off x="2368209" y="5834289"/>
            <a:ext cx="140086" cy="140086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1" name="Straight Connector 30"/>
          <p:cNvCxnSpPr>
            <a:endCxn id="30" idx="2"/>
          </p:cNvCxnSpPr>
          <p:nvPr/>
        </p:nvCxnSpPr>
        <p:spPr>
          <a:xfrm flipV="1">
            <a:off x="2215368" y="5904332"/>
            <a:ext cx="152841" cy="3209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36" name="Rounded Rectangle 35"/>
          <p:cNvSpPr/>
          <p:nvPr/>
        </p:nvSpPr>
        <p:spPr>
          <a:xfrm>
            <a:off x="4073401" y="2771088"/>
            <a:ext cx="1253994" cy="23992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 smtClean="0"/>
          </a:p>
        </p:txBody>
      </p:sp>
      <p:sp>
        <p:nvSpPr>
          <p:cNvPr id="37" name="Oval 36"/>
          <p:cNvSpPr/>
          <p:nvPr/>
        </p:nvSpPr>
        <p:spPr>
          <a:xfrm>
            <a:off x="4117598" y="2822089"/>
            <a:ext cx="140086" cy="140086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Straight Connector 37"/>
          <p:cNvCxnSpPr>
            <a:stCxn id="37" idx="6"/>
          </p:cNvCxnSpPr>
          <p:nvPr/>
        </p:nvCxnSpPr>
        <p:spPr>
          <a:xfrm flipV="1">
            <a:off x="4257684" y="2888844"/>
            <a:ext cx="105890" cy="3288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 flipV="1">
            <a:off x="4495000" y="2882940"/>
            <a:ext cx="152841" cy="3209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49" name="Rounded Rectangle 48"/>
          <p:cNvSpPr/>
          <p:nvPr/>
        </p:nvSpPr>
        <p:spPr>
          <a:xfrm>
            <a:off x="1396438" y="6099113"/>
            <a:ext cx="1253993" cy="23992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 dirty="0" smtClean="0"/>
          </a:p>
        </p:txBody>
      </p:sp>
      <p:sp>
        <p:nvSpPr>
          <p:cNvPr id="57" name="Rounded Rectangle 56"/>
          <p:cNvSpPr/>
          <p:nvPr/>
        </p:nvSpPr>
        <p:spPr>
          <a:xfrm>
            <a:off x="3865834" y="5895451"/>
            <a:ext cx="521107" cy="23992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 smtClean="0"/>
          </a:p>
        </p:txBody>
      </p:sp>
      <p:sp>
        <p:nvSpPr>
          <p:cNvPr id="59" name="Rounded Rectangle 58"/>
          <p:cNvSpPr/>
          <p:nvPr/>
        </p:nvSpPr>
        <p:spPr>
          <a:xfrm>
            <a:off x="6946286" y="5071883"/>
            <a:ext cx="1471845" cy="23992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Master Branch</a:t>
            </a:r>
          </a:p>
        </p:txBody>
      </p:sp>
      <p:sp>
        <p:nvSpPr>
          <p:cNvPr id="60" name="Rounded Rectangle 59"/>
          <p:cNvSpPr/>
          <p:nvPr/>
        </p:nvSpPr>
        <p:spPr>
          <a:xfrm>
            <a:off x="6946286" y="5351313"/>
            <a:ext cx="1471845" cy="23992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Feature</a:t>
            </a:r>
            <a:r>
              <a:rPr lang="en-US" sz="1200" dirty="0" smtClean="0"/>
              <a:t> Branch</a:t>
            </a:r>
          </a:p>
        </p:txBody>
      </p:sp>
      <p:sp>
        <p:nvSpPr>
          <p:cNvPr id="61" name="Rounded Rectangle 60"/>
          <p:cNvSpPr/>
          <p:nvPr/>
        </p:nvSpPr>
        <p:spPr>
          <a:xfrm>
            <a:off x="6946286" y="5649711"/>
            <a:ext cx="1471845" cy="23992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u</a:t>
            </a:r>
            <a:r>
              <a:rPr lang="en-US" sz="1100" dirty="0" smtClean="0"/>
              <a:t>pstream/master</a:t>
            </a:r>
            <a:endParaRPr lang="en-US" sz="1100" dirty="0" smtClean="0"/>
          </a:p>
        </p:txBody>
      </p:sp>
      <p:sp>
        <p:nvSpPr>
          <p:cNvPr id="62" name="Oval 61"/>
          <p:cNvSpPr/>
          <p:nvPr/>
        </p:nvSpPr>
        <p:spPr>
          <a:xfrm>
            <a:off x="4359801" y="2820553"/>
            <a:ext cx="140086" cy="140086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4603604" y="2812897"/>
            <a:ext cx="140086" cy="140086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1498934" y="6143005"/>
            <a:ext cx="140086" cy="140086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6" name="Straight Connector 65"/>
          <p:cNvCxnSpPr>
            <a:stCxn id="65" idx="6"/>
          </p:cNvCxnSpPr>
          <p:nvPr/>
        </p:nvCxnSpPr>
        <p:spPr>
          <a:xfrm flipV="1">
            <a:off x="1639020" y="6209760"/>
            <a:ext cx="105890" cy="3288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67" name="Straight Connector 66"/>
          <p:cNvCxnSpPr/>
          <p:nvPr/>
        </p:nvCxnSpPr>
        <p:spPr>
          <a:xfrm flipV="1">
            <a:off x="1876336" y="6203856"/>
            <a:ext cx="152841" cy="3209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69" name="Oval 68"/>
          <p:cNvSpPr/>
          <p:nvPr/>
        </p:nvSpPr>
        <p:spPr>
          <a:xfrm>
            <a:off x="1741137" y="6141469"/>
            <a:ext cx="140086" cy="140086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Oval 70"/>
          <p:cNvSpPr/>
          <p:nvPr/>
        </p:nvSpPr>
        <p:spPr>
          <a:xfrm>
            <a:off x="1997776" y="6145277"/>
            <a:ext cx="140086" cy="140086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2" name="Straight Connector 71"/>
          <p:cNvCxnSpPr/>
          <p:nvPr/>
        </p:nvCxnSpPr>
        <p:spPr>
          <a:xfrm flipV="1">
            <a:off x="1836301" y="5560920"/>
            <a:ext cx="152841" cy="3209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73" name="Oval 72"/>
          <p:cNvSpPr/>
          <p:nvPr/>
        </p:nvSpPr>
        <p:spPr>
          <a:xfrm>
            <a:off x="1957741" y="5502341"/>
            <a:ext cx="140086" cy="140086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Curved Right Arrow 73"/>
          <p:cNvSpPr/>
          <p:nvPr/>
        </p:nvSpPr>
        <p:spPr>
          <a:xfrm flipV="1">
            <a:off x="964162" y="5415299"/>
            <a:ext cx="418293" cy="923734"/>
          </a:xfrm>
          <a:prstGeom prst="curvedRightArrow">
            <a:avLst>
              <a:gd name="adj1" fmla="val 57919"/>
              <a:gd name="adj2" fmla="val 99365"/>
              <a:gd name="adj3" fmla="val 2500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5" name="TextBox 74"/>
          <p:cNvSpPr txBox="1"/>
          <p:nvPr/>
        </p:nvSpPr>
        <p:spPr>
          <a:xfrm rot="16200000">
            <a:off x="392508" y="5755137"/>
            <a:ext cx="8282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000000"/>
                </a:solidFill>
              </a:rPr>
              <a:t>rebase</a:t>
            </a:r>
            <a:endParaRPr lang="en-US" sz="1600" dirty="0" smtClean="0">
              <a:solidFill>
                <a:srgbClr val="000000"/>
              </a:solidFill>
            </a:endParaRPr>
          </a:p>
        </p:txBody>
      </p:sp>
      <p:sp>
        <p:nvSpPr>
          <p:cNvPr id="80" name="Oval 79"/>
          <p:cNvSpPr/>
          <p:nvPr/>
        </p:nvSpPr>
        <p:spPr>
          <a:xfrm>
            <a:off x="4047320" y="5936957"/>
            <a:ext cx="140086" cy="140086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/>
          <p:cNvSpPr/>
          <p:nvPr/>
        </p:nvSpPr>
        <p:spPr>
          <a:xfrm>
            <a:off x="2110141" y="5847161"/>
            <a:ext cx="140086" cy="140086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Rounded Rectangle 91"/>
          <p:cNvSpPr/>
          <p:nvPr/>
        </p:nvSpPr>
        <p:spPr>
          <a:xfrm>
            <a:off x="1396437" y="2765184"/>
            <a:ext cx="1253994" cy="23992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 smtClean="0"/>
          </a:p>
        </p:txBody>
      </p:sp>
      <p:sp>
        <p:nvSpPr>
          <p:cNvPr id="93" name="Oval 92"/>
          <p:cNvSpPr/>
          <p:nvPr/>
        </p:nvSpPr>
        <p:spPr>
          <a:xfrm>
            <a:off x="1440634" y="2816185"/>
            <a:ext cx="140086" cy="140086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4" name="Straight Connector 93"/>
          <p:cNvCxnSpPr>
            <a:stCxn id="93" idx="6"/>
            <a:endCxn id="95" idx="2"/>
          </p:cNvCxnSpPr>
          <p:nvPr/>
        </p:nvCxnSpPr>
        <p:spPr>
          <a:xfrm flipV="1">
            <a:off x="1580720" y="2882940"/>
            <a:ext cx="105890" cy="3288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95" name="Oval 94"/>
          <p:cNvSpPr/>
          <p:nvPr/>
        </p:nvSpPr>
        <p:spPr>
          <a:xfrm>
            <a:off x="1686610" y="2812897"/>
            <a:ext cx="140086" cy="140086"/>
          </a:xfrm>
          <a:prstGeom prst="ellipse">
            <a:avLst/>
          </a:prstGeom>
          <a:solidFill>
            <a:srgbClr val="008000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Rounded Rectangle 95"/>
          <p:cNvSpPr/>
          <p:nvPr/>
        </p:nvSpPr>
        <p:spPr>
          <a:xfrm>
            <a:off x="1396437" y="3095280"/>
            <a:ext cx="1253994" cy="23992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 smtClean="0"/>
          </a:p>
        </p:txBody>
      </p:sp>
      <p:cxnSp>
        <p:nvCxnSpPr>
          <p:cNvPr id="97" name="Straight Connector 96"/>
          <p:cNvCxnSpPr/>
          <p:nvPr/>
        </p:nvCxnSpPr>
        <p:spPr>
          <a:xfrm flipH="1" flipV="1">
            <a:off x="1756652" y="2954858"/>
            <a:ext cx="91920" cy="191268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98" name="Oval 97"/>
          <p:cNvSpPr/>
          <p:nvPr/>
        </p:nvSpPr>
        <p:spPr>
          <a:xfrm>
            <a:off x="1780214" y="3143542"/>
            <a:ext cx="140086" cy="140086"/>
          </a:xfrm>
          <a:prstGeom prst="ellipse">
            <a:avLst/>
          </a:prstGeom>
          <a:solidFill>
            <a:srgbClr val="008000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/>
          <p:cNvSpPr/>
          <p:nvPr/>
        </p:nvSpPr>
        <p:spPr>
          <a:xfrm>
            <a:off x="2073141" y="3140333"/>
            <a:ext cx="140086" cy="140086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0" name="Straight Connector 99"/>
          <p:cNvCxnSpPr>
            <a:stCxn id="98" idx="6"/>
            <a:endCxn id="99" idx="2"/>
          </p:cNvCxnSpPr>
          <p:nvPr/>
        </p:nvCxnSpPr>
        <p:spPr>
          <a:xfrm flipV="1">
            <a:off x="1920300" y="3210376"/>
            <a:ext cx="152841" cy="3209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/>
          <p:nvPr/>
        </p:nvCxnSpPr>
        <p:spPr>
          <a:xfrm flipV="1">
            <a:off x="1825020" y="2881404"/>
            <a:ext cx="152841" cy="3209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02" name="Oval 101"/>
          <p:cNvSpPr/>
          <p:nvPr/>
        </p:nvSpPr>
        <p:spPr>
          <a:xfrm>
            <a:off x="1933624" y="2811361"/>
            <a:ext cx="140086" cy="140086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38173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8647" y="455419"/>
            <a:ext cx="8059985" cy="895056"/>
          </a:xfrm>
        </p:spPr>
        <p:txBody>
          <a:bodyPr/>
          <a:lstStyle/>
          <a:p>
            <a:pPr algn="l"/>
            <a:r>
              <a:rPr lang="en-US" dirty="0" smtClean="0"/>
              <a:t>Merge Tool (Meld)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676350" y="785498"/>
            <a:ext cx="34676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 smtClean="0"/>
              <a:t>git</a:t>
            </a:r>
            <a:r>
              <a:rPr lang="en-US" sz="1600" dirty="0" smtClean="0"/>
              <a:t> </a:t>
            </a:r>
            <a:r>
              <a:rPr lang="en-US" sz="1600" dirty="0" err="1" smtClean="0"/>
              <a:t>mergetool</a:t>
            </a:r>
            <a:endParaRPr lang="en-US" sz="1600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946" y="1537821"/>
            <a:ext cx="7842636" cy="5049585"/>
          </a:xfrm>
          <a:prstGeom prst="rect">
            <a:avLst/>
          </a:prstGeom>
        </p:spPr>
      </p:pic>
      <p:sp>
        <p:nvSpPr>
          <p:cNvPr id="94" name="Rounded Rectangle 93"/>
          <p:cNvSpPr/>
          <p:nvPr/>
        </p:nvSpPr>
        <p:spPr>
          <a:xfrm>
            <a:off x="865254" y="5510782"/>
            <a:ext cx="2162433" cy="56954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Master Branch</a:t>
            </a:r>
          </a:p>
        </p:txBody>
      </p:sp>
      <p:sp>
        <p:nvSpPr>
          <p:cNvPr id="95" name="Rounded Rectangle 94"/>
          <p:cNvSpPr/>
          <p:nvPr/>
        </p:nvSpPr>
        <p:spPr>
          <a:xfrm>
            <a:off x="6112389" y="5510783"/>
            <a:ext cx="2162433" cy="569539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Feature</a:t>
            </a:r>
            <a:r>
              <a:rPr lang="en-US" sz="2000" dirty="0" smtClean="0"/>
              <a:t> Branch</a:t>
            </a:r>
          </a:p>
        </p:txBody>
      </p:sp>
      <p:sp>
        <p:nvSpPr>
          <p:cNvPr id="96" name="Rounded Rectangle 95"/>
          <p:cNvSpPr/>
          <p:nvPr/>
        </p:nvSpPr>
        <p:spPr>
          <a:xfrm>
            <a:off x="3513917" y="5510782"/>
            <a:ext cx="2162433" cy="569539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Merged Result</a:t>
            </a: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27296317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8647" y="455419"/>
            <a:ext cx="8059985" cy="895056"/>
          </a:xfrm>
        </p:spPr>
        <p:txBody>
          <a:bodyPr/>
          <a:lstStyle/>
          <a:p>
            <a:pPr algn="l"/>
            <a:r>
              <a:rPr lang="en-US" dirty="0" smtClean="0"/>
              <a:t>Rebase Continue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876881" y="2081094"/>
            <a:ext cx="346765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 smtClean="0"/>
              <a:t>git</a:t>
            </a:r>
            <a:r>
              <a:rPr lang="en-US" sz="1600" dirty="0" smtClean="0"/>
              <a:t> rebase --continue</a:t>
            </a:r>
          </a:p>
          <a:p>
            <a:r>
              <a:rPr lang="en-US" sz="1600" dirty="0" err="1"/>
              <a:t>g</a:t>
            </a:r>
            <a:r>
              <a:rPr lang="en-US" sz="1600" dirty="0" err="1" smtClean="0"/>
              <a:t>it</a:t>
            </a:r>
            <a:r>
              <a:rPr lang="en-US" sz="1600" dirty="0" smtClean="0"/>
              <a:t> push --force origin </a:t>
            </a:r>
            <a:r>
              <a:rPr lang="en-US" sz="1600" i="1" dirty="0" smtClean="0"/>
              <a:t>feature</a:t>
            </a:r>
          </a:p>
        </p:txBody>
      </p:sp>
      <p:sp>
        <p:nvSpPr>
          <p:cNvPr id="4" name="Parallelogram 3"/>
          <p:cNvSpPr/>
          <p:nvPr/>
        </p:nvSpPr>
        <p:spPr>
          <a:xfrm>
            <a:off x="3578642" y="5789236"/>
            <a:ext cx="1104476" cy="587856"/>
          </a:xfrm>
          <a:prstGeom prst="parallelogram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106966" y="4652210"/>
            <a:ext cx="5903596" cy="0"/>
          </a:xfrm>
          <a:prstGeom prst="line">
            <a:avLst/>
          </a:prstGeom>
          <a:ln w="76200" cmpd="sng">
            <a:solidFill>
              <a:srgbClr val="76C5E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" name="Group 5"/>
          <p:cNvGrpSpPr/>
          <p:nvPr/>
        </p:nvGrpSpPr>
        <p:grpSpPr>
          <a:xfrm>
            <a:off x="775367" y="1655748"/>
            <a:ext cx="4973053" cy="5095305"/>
            <a:chOff x="1355581" y="1021204"/>
            <a:chExt cx="6524194" cy="5583709"/>
          </a:xfrm>
        </p:grpSpPr>
        <p:sp>
          <p:nvSpPr>
            <p:cNvPr id="7" name="Cloud 6"/>
            <p:cNvSpPr/>
            <p:nvPr/>
          </p:nvSpPr>
          <p:spPr>
            <a:xfrm>
              <a:off x="1355581" y="1021204"/>
              <a:ext cx="6524194" cy="2928680"/>
            </a:xfrm>
            <a:prstGeom prst="cloud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4800" dirty="0"/>
            </a:p>
          </p:txBody>
        </p:sp>
        <p:sp>
          <p:nvSpPr>
            <p:cNvPr id="8" name="Can 7"/>
            <p:cNvSpPr/>
            <p:nvPr/>
          </p:nvSpPr>
          <p:spPr>
            <a:xfrm>
              <a:off x="5580807" y="1487321"/>
              <a:ext cx="1871408" cy="1604308"/>
            </a:xfrm>
            <a:prstGeom prst="ca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/>
                <a:t>Upstream</a:t>
              </a:r>
              <a:endParaRPr lang="en-US" sz="2000" dirty="0"/>
            </a:p>
            <a:p>
              <a:pPr algn="ctr"/>
              <a:endParaRPr lang="en-US" sz="2000" i="1" dirty="0"/>
            </a:p>
            <a:p>
              <a:pPr algn="ctr"/>
              <a:endParaRPr lang="en-US" sz="2000" i="1" dirty="0"/>
            </a:p>
          </p:txBody>
        </p:sp>
        <p:sp>
          <p:nvSpPr>
            <p:cNvPr id="9" name="Can 8"/>
            <p:cNvSpPr/>
            <p:nvPr/>
          </p:nvSpPr>
          <p:spPr>
            <a:xfrm>
              <a:off x="2057227" y="1487321"/>
              <a:ext cx="1871408" cy="1604308"/>
            </a:xfrm>
            <a:prstGeom prst="ca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/>
                <a:t>Origin</a:t>
              </a:r>
              <a:endParaRPr lang="en-US" sz="2000" dirty="0"/>
            </a:p>
            <a:p>
              <a:pPr algn="ctr"/>
              <a:endParaRPr lang="en-US" sz="2000" i="1" dirty="0"/>
            </a:p>
            <a:p>
              <a:pPr algn="ctr"/>
              <a:endParaRPr lang="en-US" sz="2000" i="1" dirty="0"/>
            </a:p>
          </p:txBody>
        </p:sp>
        <p:sp>
          <p:nvSpPr>
            <p:cNvPr id="11" name="Can 10"/>
            <p:cNvSpPr/>
            <p:nvPr/>
          </p:nvSpPr>
          <p:spPr>
            <a:xfrm>
              <a:off x="2057227" y="4764788"/>
              <a:ext cx="1871408" cy="1840125"/>
            </a:xfrm>
            <a:prstGeom prst="ca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/>
                <a:t/>
              </a:r>
              <a:br>
                <a:rPr lang="en-US" sz="2000" dirty="0"/>
              </a:br>
              <a:endParaRPr lang="en-US" sz="2000" dirty="0"/>
            </a:p>
          </p:txBody>
        </p:sp>
        <p:cxnSp>
          <p:nvCxnSpPr>
            <p:cNvPr id="12" name="Straight Arrow Connector 11"/>
            <p:cNvCxnSpPr>
              <a:stCxn id="11" idx="1"/>
            </p:cNvCxnSpPr>
            <p:nvPr/>
          </p:nvCxnSpPr>
          <p:spPr>
            <a:xfrm flipH="1" flipV="1">
              <a:off x="2990911" y="3091630"/>
              <a:ext cx="2020" cy="167315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13" name="TextBox 12"/>
          <p:cNvSpPr txBox="1"/>
          <p:nvPr/>
        </p:nvSpPr>
        <p:spPr>
          <a:xfrm>
            <a:off x="255189" y="4183079"/>
            <a:ext cx="11315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Remotes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55189" y="4724805"/>
            <a:ext cx="7665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Local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83118" y="4189681"/>
            <a:ext cx="13274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On </a:t>
            </a:r>
            <a:r>
              <a:rPr lang="en-US" dirty="0" err="1" smtClean="0"/>
              <a:t>GitHub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3980251" y="4724805"/>
            <a:ext cx="20303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On Your Machine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756653" y="6404182"/>
            <a:ext cx="871375" cy="21037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Stage</a:t>
            </a:r>
            <a:endParaRPr lang="en-US" sz="1400" dirty="0"/>
          </a:p>
        </p:txBody>
      </p:sp>
      <p:sp>
        <p:nvSpPr>
          <p:cNvPr id="18" name="Right Arrow 17"/>
          <p:cNvSpPr/>
          <p:nvPr/>
        </p:nvSpPr>
        <p:spPr>
          <a:xfrm rot="309397">
            <a:off x="2607503" y="5758044"/>
            <a:ext cx="1102903" cy="38122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Up Arrow 18"/>
          <p:cNvSpPr/>
          <p:nvPr/>
        </p:nvSpPr>
        <p:spPr>
          <a:xfrm>
            <a:off x="1359744" y="3557206"/>
            <a:ext cx="1363560" cy="1554007"/>
          </a:xfrm>
          <a:prstGeom prst="up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1400" dirty="0" smtClean="0"/>
              <a:t>Push --force</a:t>
            </a:r>
            <a:endParaRPr lang="en-US" sz="1400" dirty="0"/>
          </a:p>
        </p:txBody>
      </p:sp>
      <p:sp>
        <p:nvSpPr>
          <p:cNvPr id="20" name="Right Arrow 19"/>
          <p:cNvSpPr/>
          <p:nvPr/>
        </p:nvSpPr>
        <p:spPr>
          <a:xfrm>
            <a:off x="2763408" y="2149324"/>
            <a:ext cx="1394208" cy="1407882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Update </a:t>
            </a:r>
          </a:p>
          <a:p>
            <a:pPr algn="ctr"/>
            <a:r>
              <a:rPr lang="en-US" sz="1600" dirty="0" smtClean="0"/>
              <a:t>Pull Request</a:t>
            </a:r>
            <a:endParaRPr lang="en-US" sz="1600" dirty="0"/>
          </a:p>
        </p:txBody>
      </p:sp>
      <p:sp>
        <p:nvSpPr>
          <p:cNvPr id="21" name="Left Arrow 20"/>
          <p:cNvSpPr/>
          <p:nvPr/>
        </p:nvSpPr>
        <p:spPr>
          <a:xfrm rot="18951212">
            <a:off x="2255470" y="3809235"/>
            <a:ext cx="2795872" cy="1364163"/>
          </a:xfrm>
          <a:prstGeom prst="left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22" name="TextBox 21"/>
          <p:cNvSpPr txBox="1"/>
          <p:nvPr/>
        </p:nvSpPr>
        <p:spPr>
          <a:xfrm>
            <a:off x="3887146" y="5529147"/>
            <a:ext cx="5772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Files</a:t>
            </a:r>
            <a:endParaRPr lang="en-US" sz="1400" dirty="0"/>
          </a:p>
        </p:txBody>
      </p:sp>
      <p:sp>
        <p:nvSpPr>
          <p:cNvPr id="23" name="Rounded Rectangle 22"/>
          <p:cNvSpPr/>
          <p:nvPr/>
        </p:nvSpPr>
        <p:spPr>
          <a:xfrm>
            <a:off x="1396437" y="5461015"/>
            <a:ext cx="1253994" cy="23992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 smtClean="0"/>
          </a:p>
        </p:txBody>
      </p:sp>
      <p:sp>
        <p:nvSpPr>
          <p:cNvPr id="24" name="Oval 23"/>
          <p:cNvSpPr/>
          <p:nvPr/>
        </p:nvSpPr>
        <p:spPr>
          <a:xfrm>
            <a:off x="1440634" y="5512016"/>
            <a:ext cx="140086" cy="140086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Straight Connector 24"/>
          <p:cNvCxnSpPr>
            <a:stCxn id="24" idx="6"/>
            <a:endCxn id="26" idx="2"/>
          </p:cNvCxnSpPr>
          <p:nvPr/>
        </p:nvCxnSpPr>
        <p:spPr>
          <a:xfrm flipV="1">
            <a:off x="1580720" y="5578771"/>
            <a:ext cx="105890" cy="3288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26" name="Oval 25"/>
          <p:cNvSpPr/>
          <p:nvPr/>
        </p:nvSpPr>
        <p:spPr>
          <a:xfrm>
            <a:off x="1686610" y="5508728"/>
            <a:ext cx="140086" cy="140086"/>
          </a:xfrm>
          <a:prstGeom prst="ellipse">
            <a:avLst/>
          </a:prstGeom>
          <a:solidFill>
            <a:srgbClr val="008000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ounded Rectangle 26"/>
          <p:cNvSpPr/>
          <p:nvPr/>
        </p:nvSpPr>
        <p:spPr>
          <a:xfrm>
            <a:off x="1396438" y="5789236"/>
            <a:ext cx="1253994" cy="23992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 smtClean="0"/>
          </a:p>
        </p:txBody>
      </p:sp>
      <p:cxnSp>
        <p:nvCxnSpPr>
          <p:cNvPr id="28" name="Straight Connector 27"/>
          <p:cNvCxnSpPr/>
          <p:nvPr/>
        </p:nvCxnSpPr>
        <p:spPr>
          <a:xfrm flipH="1" flipV="1">
            <a:off x="2051720" y="5648814"/>
            <a:ext cx="91920" cy="191268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30" name="Oval 29"/>
          <p:cNvSpPr/>
          <p:nvPr/>
        </p:nvSpPr>
        <p:spPr>
          <a:xfrm>
            <a:off x="2368209" y="5834289"/>
            <a:ext cx="140086" cy="140086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1" name="Straight Connector 30"/>
          <p:cNvCxnSpPr>
            <a:endCxn id="30" idx="2"/>
          </p:cNvCxnSpPr>
          <p:nvPr/>
        </p:nvCxnSpPr>
        <p:spPr>
          <a:xfrm flipV="1">
            <a:off x="2215368" y="5904332"/>
            <a:ext cx="152841" cy="3209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36" name="Rounded Rectangle 35"/>
          <p:cNvSpPr/>
          <p:nvPr/>
        </p:nvSpPr>
        <p:spPr>
          <a:xfrm>
            <a:off x="4073401" y="2771088"/>
            <a:ext cx="1253994" cy="23992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 smtClean="0"/>
          </a:p>
        </p:txBody>
      </p:sp>
      <p:sp>
        <p:nvSpPr>
          <p:cNvPr id="37" name="Oval 36"/>
          <p:cNvSpPr/>
          <p:nvPr/>
        </p:nvSpPr>
        <p:spPr>
          <a:xfrm>
            <a:off x="4117598" y="2822089"/>
            <a:ext cx="140086" cy="140086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Straight Connector 37"/>
          <p:cNvCxnSpPr>
            <a:stCxn id="37" idx="6"/>
          </p:cNvCxnSpPr>
          <p:nvPr/>
        </p:nvCxnSpPr>
        <p:spPr>
          <a:xfrm flipV="1">
            <a:off x="4257684" y="2888844"/>
            <a:ext cx="105890" cy="3288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 flipV="1">
            <a:off x="4495000" y="2882940"/>
            <a:ext cx="152841" cy="3209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49" name="Rounded Rectangle 48"/>
          <p:cNvSpPr/>
          <p:nvPr/>
        </p:nvSpPr>
        <p:spPr>
          <a:xfrm>
            <a:off x="1396438" y="6099113"/>
            <a:ext cx="1253993" cy="23992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 dirty="0" smtClean="0"/>
          </a:p>
        </p:txBody>
      </p:sp>
      <p:sp>
        <p:nvSpPr>
          <p:cNvPr id="57" name="Rounded Rectangle 56"/>
          <p:cNvSpPr/>
          <p:nvPr/>
        </p:nvSpPr>
        <p:spPr>
          <a:xfrm>
            <a:off x="3865834" y="5895451"/>
            <a:ext cx="521107" cy="23992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 smtClean="0"/>
          </a:p>
        </p:txBody>
      </p:sp>
      <p:sp>
        <p:nvSpPr>
          <p:cNvPr id="59" name="Rounded Rectangle 58"/>
          <p:cNvSpPr/>
          <p:nvPr/>
        </p:nvSpPr>
        <p:spPr>
          <a:xfrm>
            <a:off x="6946286" y="5071883"/>
            <a:ext cx="1471845" cy="23992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Master Branch</a:t>
            </a:r>
          </a:p>
        </p:txBody>
      </p:sp>
      <p:sp>
        <p:nvSpPr>
          <p:cNvPr id="60" name="Rounded Rectangle 59"/>
          <p:cNvSpPr/>
          <p:nvPr/>
        </p:nvSpPr>
        <p:spPr>
          <a:xfrm>
            <a:off x="6946286" y="5351313"/>
            <a:ext cx="1471845" cy="23992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Feature</a:t>
            </a:r>
            <a:r>
              <a:rPr lang="en-US" sz="1200" dirty="0" smtClean="0"/>
              <a:t> Branch</a:t>
            </a:r>
          </a:p>
        </p:txBody>
      </p:sp>
      <p:sp>
        <p:nvSpPr>
          <p:cNvPr id="61" name="Rounded Rectangle 60"/>
          <p:cNvSpPr/>
          <p:nvPr/>
        </p:nvSpPr>
        <p:spPr>
          <a:xfrm>
            <a:off x="6946286" y="5649711"/>
            <a:ext cx="1471845" cy="23992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u</a:t>
            </a:r>
            <a:r>
              <a:rPr lang="en-US" sz="1100" dirty="0" smtClean="0"/>
              <a:t>pstream/master</a:t>
            </a:r>
            <a:endParaRPr lang="en-US" sz="1100" dirty="0" smtClean="0"/>
          </a:p>
        </p:txBody>
      </p:sp>
      <p:sp>
        <p:nvSpPr>
          <p:cNvPr id="62" name="Oval 61"/>
          <p:cNvSpPr/>
          <p:nvPr/>
        </p:nvSpPr>
        <p:spPr>
          <a:xfrm>
            <a:off x="4359801" y="2820553"/>
            <a:ext cx="140086" cy="140086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4603604" y="2812897"/>
            <a:ext cx="140086" cy="140086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1498934" y="6143005"/>
            <a:ext cx="140086" cy="140086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6" name="Straight Connector 65"/>
          <p:cNvCxnSpPr>
            <a:stCxn id="65" idx="6"/>
          </p:cNvCxnSpPr>
          <p:nvPr/>
        </p:nvCxnSpPr>
        <p:spPr>
          <a:xfrm flipV="1">
            <a:off x="1639020" y="6209760"/>
            <a:ext cx="105890" cy="3288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67" name="Straight Connector 66"/>
          <p:cNvCxnSpPr/>
          <p:nvPr/>
        </p:nvCxnSpPr>
        <p:spPr>
          <a:xfrm flipV="1">
            <a:off x="1876336" y="6203856"/>
            <a:ext cx="152841" cy="3209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69" name="Oval 68"/>
          <p:cNvSpPr/>
          <p:nvPr/>
        </p:nvSpPr>
        <p:spPr>
          <a:xfrm>
            <a:off x="1741137" y="6141469"/>
            <a:ext cx="140086" cy="140086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Oval 70"/>
          <p:cNvSpPr/>
          <p:nvPr/>
        </p:nvSpPr>
        <p:spPr>
          <a:xfrm>
            <a:off x="1997776" y="6145277"/>
            <a:ext cx="140086" cy="140086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2" name="Straight Connector 71"/>
          <p:cNvCxnSpPr/>
          <p:nvPr/>
        </p:nvCxnSpPr>
        <p:spPr>
          <a:xfrm flipV="1">
            <a:off x="1836301" y="5560920"/>
            <a:ext cx="152841" cy="3209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73" name="Oval 72"/>
          <p:cNvSpPr/>
          <p:nvPr/>
        </p:nvSpPr>
        <p:spPr>
          <a:xfrm>
            <a:off x="1957741" y="5502341"/>
            <a:ext cx="140086" cy="140086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/>
          <p:cNvSpPr/>
          <p:nvPr/>
        </p:nvSpPr>
        <p:spPr>
          <a:xfrm>
            <a:off x="4047320" y="5936957"/>
            <a:ext cx="140086" cy="140086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/>
          <p:cNvSpPr/>
          <p:nvPr/>
        </p:nvSpPr>
        <p:spPr>
          <a:xfrm>
            <a:off x="2110141" y="5847161"/>
            <a:ext cx="140086" cy="140086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ounded Rectangle 69"/>
          <p:cNvSpPr/>
          <p:nvPr/>
        </p:nvSpPr>
        <p:spPr>
          <a:xfrm>
            <a:off x="1382455" y="2812897"/>
            <a:ext cx="1253994" cy="23992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 smtClean="0"/>
          </a:p>
        </p:txBody>
      </p:sp>
      <p:sp>
        <p:nvSpPr>
          <p:cNvPr id="76" name="Oval 75"/>
          <p:cNvSpPr/>
          <p:nvPr/>
        </p:nvSpPr>
        <p:spPr>
          <a:xfrm>
            <a:off x="1426652" y="2863898"/>
            <a:ext cx="140086" cy="140086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7" name="Straight Connector 76"/>
          <p:cNvCxnSpPr>
            <a:stCxn id="76" idx="6"/>
            <a:endCxn id="82" idx="2"/>
          </p:cNvCxnSpPr>
          <p:nvPr/>
        </p:nvCxnSpPr>
        <p:spPr>
          <a:xfrm flipV="1">
            <a:off x="1566738" y="2930653"/>
            <a:ext cx="105890" cy="3288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82" name="Oval 81"/>
          <p:cNvSpPr/>
          <p:nvPr/>
        </p:nvSpPr>
        <p:spPr>
          <a:xfrm>
            <a:off x="1672628" y="2860610"/>
            <a:ext cx="140086" cy="140086"/>
          </a:xfrm>
          <a:prstGeom prst="ellipse">
            <a:avLst/>
          </a:prstGeom>
          <a:solidFill>
            <a:srgbClr val="008000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Rounded Rectangle 82"/>
          <p:cNvSpPr/>
          <p:nvPr/>
        </p:nvSpPr>
        <p:spPr>
          <a:xfrm>
            <a:off x="1382456" y="3141118"/>
            <a:ext cx="1253994" cy="23992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 smtClean="0"/>
          </a:p>
        </p:txBody>
      </p:sp>
      <p:cxnSp>
        <p:nvCxnSpPr>
          <p:cNvPr id="84" name="Straight Connector 83"/>
          <p:cNvCxnSpPr/>
          <p:nvPr/>
        </p:nvCxnSpPr>
        <p:spPr>
          <a:xfrm flipH="1" flipV="1">
            <a:off x="2037738" y="3000696"/>
            <a:ext cx="91920" cy="191268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85" name="Oval 84"/>
          <p:cNvSpPr/>
          <p:nvPr/>
        </p:nvSpPr>
        <p:spPr>
          <a:xfrm>
            <a:off x="2354227" y="3186171"/>
            <a:ext cx="140086" cy="140086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6" name="Straight Connector 85"/>
          <p:cNvCxnSpPr>
            <a:endCxn id="85" idx="2"/>
          </p:cNvCxnSpPr>
          <p:nvPr/>
        </p:nvCxnSpPr>
        <p:spPr>
          <a:xfrm flipV="1">
            <a:off x="2201386" y="3256214"/>
            <a:ext cx="152841" cy="3209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87" name="Straight Connector 86"/>
          <p:cNvCxnSpPr/>
          <p:nvPr/>
        </p:nvCxnSpPr>
        <p:spPr>
          <a:xfrm flipV="1">
            <a:off x="1822319" y="2912802"/>
            <a:ext cx="152841" cy="3209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88" name="Oval 87"/>
          <p:cNvSpPr/>
          <p:nvPr/>
        </p:nvSpPr>
        <p:spPr>
          <a:xfrm>
            <a:off x="1943759" y="2854223"/>
            <a:ext cx="140086" cy="140086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Oval 88"/>
          <p:cNvSpPr/>
          <p:nvPr/>
        </p:nvSpPr>
        <p:spPr>
          <a:xfrm>
            <a:off x="2096159" y="3199043"/>
            <a:ext cx="140086" cy="140086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val 89"/>
          <p:cNvSpPr/>
          <p:nvPr/>
        </p:nvSpPr>
        <p:spPr>
          <a:xfrm>
            <a:off x="4919632" y="2805345"/>
            <a:ext cx="140086" cy="140086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1" name="Straight Connector 90"/>
          <p:cNvCxnSpPr>
            <a:endCxn id="90" idx="2"/>
          </p:cNvCxnSpPr>
          <p:nvPr/>
        </p:nvCxnSpPr>
        <p:spPr>
          <a:xfrm flipV="1">
            <a:off x="4766791" y="2875388"/>
            <a:ext cx="152841" cy="3209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21071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Credits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600" dirty="0" smtClean="0">
                <a:latin typeface="Calibri"/>
                <a:cs typeface="Calibri"/>
                <a:hlinkClick r:id="rId2"/>
              </a:rPr>
              <a:t>http</a:t>
            </a:r>
            <a:r>
              <a:rPr lang="en-US" sz="1600" dirty="0">
                <a:latin typeface="Calibri"/>
                <a:cs typeface="Calibri"/>
                <a:hlinkClick r:id="rId2"/>
              </a:rPr>
              <a:t>://foss2serve.org/index.php/Git:</a:t>
            </a:r>
            <a:r>
              <a:rPr lang="en-US" sz="1600" dirty="0" smtClean="0">
                <a:latin typeface="Calibri"/>
                <a:cs typeface="Calibri"/>
                <a:hlinkClick r:id="rId2"/>
              </a:rPr>
              <a:t>_GitHub_Issues_and_Pull_Request</a:t>
            </a:r>
            <a:endParaRPr lang="en-US" sz="1600" dirty="0" smtClean="0">
              <a:latin typeface="Calibri"/>
              <a:cs typeface="Calibri"/>
            </a:endParaRPr>
          </a:p>
          <a:p>
            <a:pPr lvl="1"/>
            <a:r>
              <a:rPr lang="en-US" sz="1400" dirty="0" smtClean="0">
                <a:latin typeface="Calibri"/>
                <a:cs typeface="Calibri"/>
              </a:rPr>
              <a:t>A similar activity produced by Chris Murphy. </a:t>
            </a:r>
          </a:p>
          <a:p>
            <a:r>
              <a:rPr lang="en-US" sz="1600" dirty="0">
                <a:latin typeface="Calibri"/>
                <a:cs typeface="Calibri"/>
                <a:hlinkClick r:id="rId3"/>
              </a:rPr>
              <a:t>http://foss2serve.org/index.php/Git:</a:t>
            </a:r>
            <a:r>
              <a:rPr lang="en-US" sz="1600" dirty="0" smtClean="0">
                <a:latin typeface="Calibri"/>
                <a:cs typeface="Calibri"/>
                <a:hlinkClick r:id="rId3"/>
              </a:rPr>
              <a:t>_GitHub_Workflow_Activity</a:t>
            </a:r>
            <a:endParaRPr lang="en-US" sz="1600" dirty="0" smtClean="0">
              <a:latin typeface="Calibri"/>
              <a:cs typeface="Calibri"/>
            </a:endParaRPr>
          </a:p>
          <a:p>
            <a:pPr lvl="1"/>
            <a:r>
              <a:rPr lang="en-US" sz="1400" dirty="0" smtClean="0">
                <a:latin typeface="Calibri"/>
                <a:cs typeface="Calibri"/>
              </a:rPr>
              <a:t>A similar </a:t>
            </a:r>
            <a:r>
              <a:rPr lang="en-US" sz="1400" dirty="0">
                <a:latin typeface="Calibri"/>
                <a:cs typeface="Calibri"/>
              </a:rPr>
              <a:t>activity produced </a:t>
            </a:r>
            <a:r>
              <a:rPr lang="en-US" sz="1400" dirty="0" smtClean="0">
                <a:latin typeface="Calibri"/>
                <a:cs typeface="Calibri"/>
              </a:rPr>
              <a:t>by </a:t>
            </a:r>
            <a:r>
              <a:rPr lang="en-US" sz="1400" dirty="0" err="1" smtClean="0">
                <a:latin typeface="Calibri"/>
                <a:cs typeface="Calibri"/>
              </a:rPr>
              <a:t>Darci</a:t>
            </a:r>
            <a:r>
              <a:rPr lang="en-US" sz="1400" dirty="0" smtClean="0">
                <a:latin typeface="Calibri"/>
                <a:cs typeface="Calibri"/>
              </a:rPr>
              <a:t> </a:t>
            </a:r>
            <a:r>
              <a:rPr lang="en-US" sz="1400" dirty="0" err="1">
                <a:latin typeface="Calibri"/>
                <a:cs typeface="Calibri"/>
              </a:rPr>
              <a:t>Burdge</a:t>
            </a:r>
            <a:r>
              <a:rPr lang="en-US" sz="1400" dirty="0">
                <a:latin typeface="Calibri"/>
                <a:cs typeface="Calibri"/>
              </a:rPr>
              <a:t> and </a:t>
            </a:r>
            <a:r>
              <a:rPr lang="en-US" sz="1400" dirty="0" err="1">
                <a:latin typeface="Calibri"/>
                <a:cs typeface="Calibri"/>
              </a:rPr>
              <a:t>Stoney</a:t>
            </a:r>
            <a:r>
              <a:rPr lang="en-US" sz="1400" dirty="0">
                <a:latin typeface="Calibri"/>
                <a:cs typeface="Calibri"/>
              </a:rPr>
              <a:t> </a:t>
            </a:r>
            <a:r>
              <a:rPr lang="en-US" sz="1400" dirty="0" smtClean="0">
                <a:latin typeface="Calibri"/>
                <a:cs typeface="Calibri"/>
              </a:rPr>
              <a:t>Jackson.</a:t>
            </a:r>
          </a:p>
          <a:p>
            <a:r>
              <a:rPr lang="en-US" sz="1600" dirty="0">
                <a:latin typeface="Calibri"/>
                <a:cs typeface="Calibri"/>
                <a:hlinkClick r:id="rId4"/>
              </a:rPr>
              <a:t>https://github.com/StoneyJackson/github-workflow-activity/blob/master/presentation.pptx</a:t>
            </a:r>
            <a:endParaRPr lang="en-US" sz="1600" dirty="0">
              <a:latin typeface="Calibri"/>
              <a:cs typeface="Calibri"/>
            </a:endParaRPr>
          </a:p>
          <a:p>
            <a:pPr lvl="1"/>
            <a:r>
              <a:rPr lang="en-US" sz="1400" dirty="0" smtClean="0">
                <a:latin typeface="Calibri"/>
                <a:cs typeface="Calibri"/>
              </a:rPr>
              <a:t>Slides used by </a:t>
            </a:r>
            <a:r>
              <a:rPr lang="en-US" sz="1400" dirty="0" err="1">
                <a:latin typeface="Calibri"/>
                <a:cs typeface="Calibri"/>
              </a:rPr>
              <a:t>Darci</a:t>
            </a:r>
            <a:r>
              <a:rPr lang="en-US" sz="1400" dirty="0">
                <a:latin typeface="Calibri"/>
                <a:cs typeface="Calibri"/>
              </a:rPr>
              <a:t> </a:t>
            </a:r>
            <a:r>
              <a:rPr lang="en-US" sz="1400" dirty="0" err="1">
                <a:latin typeface="Calibri"/>
                <a:cs typeface="Calibri"/>
              </a:rPr>
              <a:t>Burdge</a:t>
            </a:r>
            <a:r>
              <a:rPr lang="en-US" sz="1400" dirty="0">
                <a:latin typeface="Calibri"/>
                <a:cs typeface="Calibri"/>
              </a:rPr>
              <a:t> and Stony </a:t>
            </a:r>
            <a:r>
              <a:rPr lang="en-US" sz="1400" dirty="0" smtClean="0">
                <a:latin typeface="Calibri"/>
                <a:cs typeface="Calibri"/>
              </a:rPr>
              <a:t>Jackson with the above activity.</a:t>
            </a:r>
          </a:p>
          <a:p>
            <a:pPr lvl="1"/>
            <a:r>
              <a:rPr lang="en-US" sz="1400" dirty="0" smtClean="0">
                <a:latin typeface="Calibri"/>
                <a:cs typeface="Calibri"/>
              </a:rPr>
              <a:t>Basic </a:t>
            </a:r>
            <a:r>
              <a:rPr lang="en-US" sz="1400" dirty="0" err="1" smtClean="0">
                <a:latin typeface="Calibri"/>
                <a:cs typeface="Calibri"/>
              </a:rPr>
              <a:t>GitHub</a:t>
            </a:r>
            <a:r>
              <a:rPr lang="en-US" sz="1400" dirty="0" smtClean="0">
                <a:latin typeface="Calibri"/>
                <a:cs typeface="Calibri"/>
              </a:rPr>
              <a:t> elements (cloud/arrows/</a:t>
            </a:r>
            <a:r>
              <a:rPr lang="en-US" sz="1400" dirty="0" err="1" smtClean="0">
                <a:latin typeface="Calibri"/>
                <a:cs typeface="Calibri"/>
              </a:rPr>
              <a:t>filesystems</a:t>
            </a:r>
            <a:r>
              <a:rPr lang="en-US" sz="1400" dirty="0" smtClean="0">
                <a:latin typeface="Calibri"/>
                <a:cs typeface="Calibri"/>
              </a:rPr>
              <a:t>) were copied from this slide set.</a:t>
            </a:r>
            <a:endParaRPr lang="en-US" sz="1400" dirty="0">
              <a:latin typeface="Calibri"/>
              <a:cs typeface="Calibri"/>
            </a:endParaRPr>
          </a:p>
          <a:p>
            <a:r>
              <a:rPr lang="en-US" sz="1600" dirty="0">
                <a:latin typeface="Calibri"/>
                <a:cs typeface="Calibri"/>
                <a:hlinkClick r:id="rId5"/>
              </a:rPr>
              <a:t>http://foss2serve.org/index.php/Git:</a:t>
            </a:r>
            <a:r>
              <a:rPr lang="en-US" sz="1600" dirty="0" smtClean="0">
                <a:latin typeface="Calibri"/>
                <a:cs typeface="Calibri"/>
                <a:hlinkClick r:id="rId5"/>
              </a:rPr>
              <a:t>_Working_Locally_from_the_Command_Line</a:t>
            </a:r>
            <a:endParaRPr lang="en-US" sz="1600" dirty="0">
              <a:latin typeface="Calibri"/>
              <a:cs typeface="Calibri"/>
            </a:endParaRPr>
          </a:p>
          <a:p>
            <a:pPr lvl="1"/>
            <a:r>
              <a:rPr lang="en-US" sz="1400" dirty="0" smtClean="0">
                <a:latin typeface="Calibri"/>
                <a:cs typeface="Calibri"/>
              </a:rPr>
              <a:t>Activity introducing some of the basic </a:t>
            </a:r>
            <a:r>
              <a:rPr lang="en-US" sz="1400" dirty="0" err="1" smtClean="0">
                <a:latin typeface="Calibri"/>
                <a:cs typeface="Calibri"/>
              </a:rPr>
              <a:t>git</a:t>
            </a:r>
            <a:r>
              <a:rPr lang="en-US" sz="1400" dirty="0" smtClean="0">
                <a:latin typeface="Calibri"/>
                <a:cs typeface="Calibri"/>
              </a:rPr>
              <a:t> </a:t>
            </a:r>
            <a:r>
              <a:rPr lang="en-US" sz="1400" dirty="0">
                <a:latin typeface="Calibri"/>
                <a:cs typeface="Calibri"/>
              </a:rPr>
              <a:t>commands produced by </a:t>
            </a:r>
            <a:r>
              <a:rPr lang="en-US" sz="1400" dirty="0" err="1">
                <a:latin typeface="Calibri"/>
                <a:cs typeface="Calibri"/>
              </a:rPr>
              <a:t>Stoney</a:t>
            </a:r>
            <a:r>
              <a:rPr lang="en-US" sz="1400" dirty="0">
                <a:latin typeface="Calibri"/>
                <a:cs typeface="Calibri"/>
              </a:rPr>
              <a:t> Jackson, Nick </a:t>
            </a:r>
            <a:r>
              <a:rPr lang="en-US" sz="1400" dirty="0" err="1" smtClean="0">
                <a:latin typeface="Calibri"/>
                <a:cs typeface="Calibri"/>
              </a:rPr>
              <a:t>Yeates</a:t>
            </a:r>
            <a:r>
              <a:rPr lang="en-US" sz="1400" dirty="0" smtClean="0">
                <a:latin typeface="Calibri"/>
                <a:cs typeface="Calibri"/>
              </a:rPr>
              <a:t>.</a:t>
            </a:r>
            <a:endParaRPr lang="en-US" sz="14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8580776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reeze">
  <a:themeElements>
    <a:clrScheme name="Breeze">
      <a:dk1>
        <a:sysClr val="windowText" lastClr="000000"/>
      </a:dk1>
      <a:lt1>
        <a:sysClr val="window" lastClr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E2751D"/>
      </a:accent3>
      <a:accent4>
        <a:srgbClr val="FFB400"/>
      </a:accent4>
      <a:accent5>
        <a:srgbClr val="7EB606"/>
      </a:accent5>
      <a:accent6>
        <a:srgbClr val="C00000"/>
      </a:accent6>
      <a:hlink>
        <a:srgbClr val="7030A0"/>
      </a:hlink>
      <a:folHlink>
        <a:srgbClr val="00B0F0"/>
      </a:folHlink>
    </a:clrScheme>
    <a:fontScheme name="Breeze">
      <a:maj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ajorFont>
      <a:min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inorFont>
    </a:fontScheme>
    <a:fmtScheme name="Breeze">
      <a:fillStyleLst>
        <a:solidFill>
          <a:schemeClr val="phClr"/>
        </a:solidFill>
        <a:gradFill rotWithShape="1">
          <a:gsLst>
            <a:gs pos="31000">
              <a:schemeClr val="phClr">
                <a:tint val="100000"/>
                <a:shade val="100000"/>
                <a:satMod val="120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shade val="100000"/>
                <a:satMod val="120000"/>
              </a:schemeClr>
            </a:gs>
            <a:gs pos="69000">
              <a:schemeClr val="phClr">
                <a:tint val="80000"/>
                <a:shade val="100000"/>
                <a:satMod val="150000"/>
              </a:schemeClr>
            </a:gs>
            <a:gs pos="100000">
              <a:schemeClr val="phClr">
                <a:tint val="50000"/>
                <a:shade val="100000"/>
                <a:satMod val="15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dbl" algn="ctr">
          <a:solidFill>
            <a:schemeClr val="phClr"/>
          </a:solidFill>
          <a:prstDash val="solid"/>
        </a:ln>
        <a:ln w="31750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sx="101000" sy="101000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127000" dist="25400" dir="13500000">
              <a:srgbClr val="C0C0C0">
                <a:alpha val="75000"/>
              </a:srgbClr>
            </a:innerShdw>
            <a:outerShdw blurRad="88900" dist="25400" dir="5400000" sx="102000" sy="102000" algn="ctr" rotWithShape="0">
              <a:srgbClr val="C0C0C0">
                <a:alpha val="40000"/>
              </a:srgbClr>
            </a:outerShdw>
          </a:effectLst>
          <a:scene3d>
            <a:camera prst="perspectiveLeft" fov="300000"/>
            <a:lightRig rig="soft" dir="l">
              <a:rot lat="0" lon="0" rev="4200000"/>
            </a:lightRig>
          </a:scene3d>
          <a:sp3d extrusionH="38100" prstMaterial="powder">
            <a:bevelT w="50800" h="88900" prst="convex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0000"/>
                <a:satMod val="400000"/>
              </a:schemeClr>
              <a:schemeClr val="phClr">
                <a:tint val="10000"/>
                <a:satMod val="20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Breeze.thmx</Template>
  <TotalTime>4670</TotalTime>
  <Words>563</Words>
  <Application>Microsoft Macintosh PowerPoint</Application>
  <PresentationFormat>On-screen Show (4:3)</PresentationFormat>
  <Paragraphs>222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Breeze</vt:lpstr>
      <vt:lpstr>A Git/GitHub Workflow</vt:lpstr>
      <vt:lpstr>Fork / Clone</vt:lpstr>
      <vt:lpstr>Branch / Checkout</vt:lpstr>
      <vt:lpstr>Status / Add / Commit</vt:lpstr>
      <vt:lpstr>Push / Pull Request</vt:lpstr>
      <vt:lpstr>Remote Add / Fetch</vt:lpstr>
      <vt:lpstr>Merge / Push</vt:lpstr>
      <vt:lpstr>Delete</vt:lpstr>
      <vt:lpstr>Concurrent Changes</vt:lpstr>
      <vt:lpstr>Synch Upstream Changes</vt:lpstr>
      <vt:lpstr>Rebase</vt:lpstr>
      <vt:lpstr>Merge Tool (Meld)</vt:lpstr>
      <vt:lpstr>Rebase Continue</vt:lpstr>
      <vt:lpstr>Credits</vt:lpstr>
    </vt:vector>
  </TitlesOfParts>
  <Company>Dickinson 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Git/GitHub Workflow</dc:title>
  <dc:creator>Grant Braught</dc:creator>
  <cp:lastModifiedBy>Grant Braught</cp:lastModifiedBy>
  <cp:revision>116</cp:revision>
  <dcterms:created xsi:type="dcterms:W3CDTF">2016-09-13T18:37:45Z</dcterms:created>
  <dcterms:modified xsi:type="dcterms:W3CDTF">2016-09-20T17:57:11Z</dcterms:modified>
</cp:coreProperties>
</file>